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29" r:id="rId1"/>
    <p:sldMasterId id="2147483743" r:id="rId2"/>
    <p:sldMasterId id="2147483755" r:id="rId3"/>
  </p:sldMasterIdLst>
  <p:notesMasterIdLst>
    <p:notesMasterId r:id="rId24"/>
  </p:notesMasterIdLst>
  <p:sldIdLst>
    <p:sldId id="311" r:id="rId4"/>
    <p:sldId id="287" r:id="rId5"/>
    <p:sldId id="301" r:id="rId6"/>
    <p:sldId id="298" r:id="rId7"/>
    <p:sldId id="289" r:id="rId8"/>
    <p:sldId id="290" r:id="rId9"/>
    <p:sldId id="291" r:id="rId10"/>
    <p:sldId id="292" r:id="rId11"/>
    <p:sldId id="294" r:id="rId12"/>
    <p:sldId id="299" r:id="rId13"/>
    <p:sldId id="295" r:id="rId14"/>
    <p:sldId id="286" r:id="rId15"/>
    <p:sldId id="278" r:id="rId16"/>
    <p:sldId id="304" r:id="rId17"/>
    <p:sldId id="310" r:id="rId18"/>
    <p:sldId id="281" r:id="rId19"/>
    <p:sldId id="308" r:id="rId20"/>
    <p:sldId id="283" r:id="rId21"/>
    <p:sldId id="284" r:id="rId22"/>
    <p:sldId id="285" r:id="rId23"/>
  </p:sldIdLst>
  <p:sldSz cx="10693400" cy="7562850"/>
  <p:notesSz cx="9929813" cy="6799263"/>
  <p:embeddedFontLst>
    <p:embeddedFont>
      <p:font typeface="Helvetica Neue" panose="020B0604020202020204" charset="0"/>
      <p:regular r:id="rId25"/>
      <p:bold r:id="rId26"/>
      <p:italic r:id="rId27"/>
      <p:boldItalic r:id="rId28"/>
    </p:embeddedFont>
    <p:embeddedFont>
      <p:font typeface="Wingdings 2" panose="05020102010507070707" pitchFamily="18" charset="2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onstantia" panose="02030602050306030303" pitchFamily="18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37" userDrawn="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ловьев Александр Анатольевич" initials="САА" lastIdx="4" clrIdx="0">
    <p:extLst>
      <p:ext uri="{19B8F6BF-5375-455C-9EA6-DF929625EA0E}">
        <p15:presenceInfo xmlns:p15="http://schemas.microsoft.com/office/powerpoint/2012/main" userId="S-1-5-21-1404767361-3651120182-1436111406-22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E93"/>
    <a:srgbClr val="E6E6E6"/>
    <a:srgbClr val="58B2CA"/>
    <a:srgbClr val="FFFFFF"/>
    <a:srgbClr val="CC3300"/>
    <a:srgbClr val="34AB62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312" autoAdjust="0"/>
  </p:normalViewPr>
  <p:slideViewPr>
    <p:cSldViewPr>
      <p:cViewPr varScale="1">
        <p:scale>
          <a:sx n="64" d="100"/>
          <a:sy n="64" d="100"/>
        </p:scale>
        <p:origin x="1254" y="60"/>
      </p:cViewPr>
      <p:guideLst>
        <p:guide orient="horz" pos="2337"/>
        <p:guide pos="3368"/>
      </p:guideLst>
    </p:cSldViewPr>
  </p:slideViewPr>
  <p:outlineViewPr>
    <p:cViewPr>
      <p:scale>
        <a:sx n="33" d="100"/>
        <a:sy n="33" d="100"/>
      </p:scale>
      <p:origin x="0" y="-16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2124" y="-96"/>
      </p:cViewPr>
      <p:guideLst>
        <p:guide orient="horz" pos="2142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F7781-134A-4553-9D31-FB8F364F61A2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DB5F9E-46DB-433C-AE93-25C3D304DD73}">
      <dgm:prSet custT="1"/>
      <dgm:spPr/>
      <dgm:t>
        <a:bodyPr anchor="t"/>
        <a:lstStyle/>
        <a:p>
          <a:pPr algn="ctr" rtl="0"/>
          <a:endParaRPr lang="ru-RU" sz="1000" u="sng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 rtl="0"/>
          <a:r>
            <a:rPr lang="ru-RU" sz="2500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начала </a:t>
          </a:r>
          <a:r>
            <a:rPr lang="ru-RU" sz="2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осуществления деятельности физическому лицу необходимо:</a:t>
          </a:r>
        </a:p>
      </dgm:t>
    </dgm:pt>
    <dgm:pt modelId="{F6146586-83AB-4563-9E94-D4C7F4D54941}" type="parTrans" cxnId="{6C8C22C0-1757-4BDD-B613-FBC584C7D57C}">
      <dgm:prSet/>
      <dgm:spPr/>
      <dgm:t>
        <a:bodyPr/>
        <a:lstStyle/>
        <a:p>
          <a:endParaRPr lang="ru-RU"/>
        </a:p>
      </dgm:t>
    </dgm:pt>
    <dgm:pt modelId="{7E2B6182-821B-4911-A438-01E1E1139A68}" type="sibTrans" cxnId="{6C8C22C0-1757-4BDD-B613-FBC584C7D57C}">
      <dgm:prSet/>
      <dgm:spPr/>
      <dgm:t>
        <a:bodyPr/>
        <a:lstStyle/>
        <a:p>
          <a:endParaRPr lang="ru-RU"/>
        </a:p>
      </dgm:t>
    </dgm:pt>
    <dgm:pt modelId="{C19BFE65-9C8A-4DCA-BB3F-92FEF948D544}">
      <dgm:prSet custT="1"/>
      <dgm:spPr/>
      <dgm:t>
        <a:bodyPr anchor="ctr"/>
        <a:lstStyle/>
        <a:p>
          <a:pPr algn="just" rtl="0"/>
          <a:r>
            <a:rPr lang="ru-RU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2200" b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одать в налоговый орган письменное уведомление или уведомление через личный кабинет плательщика по установленной форме</a:t>
          </a:r>
        </a:p>
      </dgm:t>
    </dgm:pt>
    <dgm:pt modelId="{C53AECB2-120E-4069-AE86-639705753C82}" type="parTrans" cxnId="{692D265C-9476-42E6-B405-E2EB041BD1CF}">
      <dgm:prSet/>
      <dgm:spPr/>
      <dgm:t>
        <a:bodyPr/>
        <a:lstStyle/>
        <a:p>
          <a:endParaRPr lang="ru-RU"/>
        </a:p>
      </dgm:t>
    </dgm:pt>
    <dgm:pt modelId="{CFEF929F-130A-411F-81BA-1724F8741586}" type="sibTrans" cxnId="{692D265C-9476-42E6-B405-E2EB041BD1CF}">
      <dgm:prSet/>
      <dgm:spPr/>
      <dgm:t>
        <a:bodyPr/>
        <a:lstStyle/>
        <a:p>
          <a:endParaRPr lang="ru-RU"/>
        </a:p>
      </dgm:t>
    </dgm:pt>
    <dgm:pt modelId="{C08A9F7B-646A-46C7-9694-70FA0F578F88}">
      <dgm:prSet custT="1"/>
      <dgm:spPr/>
      <dgm:t>
        <a:bodyPr anchor="ctr"/>
        <a:lstStyle/>
        <a:p>
          <a:pPr marL="0" indent="0" algn="just" rtl="0"/>
          <a:r>
            <a:rPr lang="ru-RU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  <a:r>
            <a:rPr lang="en-US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наличии права на использование льгот по единому налогу одновременно с уведомлением представить в налоговый орган документы, </a:t>
          </a:r>
          <a:r>
            <a:rPr lang="ru-RU" sz="22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подтверждающие такое право</a:t>
          </a:r>
          <a:endParaRPr lang="ru-RU" sz="2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B22F68-1B5A-45BB-84F8-160E779906FC}" type="parTrans" cxnId="{6C5E98F4-7178-4BC8-BC7A-E0A5ECF9F8AC}">
      <dgm:prSet/>
      <dgm:spPr/>
      <dgm:t>
        <a:bodyPr/>
        <a:lstStyle/>
        <a:p>
          <a:endParaRPr lang="ru-RU"/>
        </a:p>
      </dgm:t>
    </dgm:pt>
    <dgm:pt modelId="{8F5D0024-91BF-45A4-836B-E672815A680C}" type="sibTrans" cxnId="{6C5E98F4-7178-4BC8-BC7A-E0A5ECF9F8AC}">
      <dgm:prSet/>
      <dgm:spPr/>
      <dgm:t>
        <a:bodyPr/>
        <a:lstStyle/>
        <a:p>
          <a:endParaRPr lang="ru-RU"/>
        </a:p>
      </dgm:t>
    </dgm:pt>
    <dgm:pt modelId="{68328891-42AC-4E49-AE49-17F1FC5D5EE1}">
      <dgm:prSet custT="1"/>
      <dgm:spPr/>
      <dgm:t>
        <a:bodyPr anchor="ctr"/>
        <a:lstStyle/>
        <a:p>
          <a:pPr algn="just" rtl="0"/>
          <a:r>
            <a:rPr lang="ru-RU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3.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Произвести уплату единого налога, сумму которого рассчитает налоговый орган на основании уведомления.</a:t>
          </a:r>
        </a:p>
      </dgm:t>
    </dgm:pt>
    <dgm:pt modelId="{451D0D04-7D71-4404-8DB5-530E8EC2270E}" type="parTrans" cxnId="{8FDAB0DE-D199-4643-A6DB-A2109FA29B77}">
      <dgm:prSet/>
      <dgm:spPr/>
      <dgm:t>
        <a:bodyPr/>
        <a:lstStyle/>
        <a:p>
          <a:endParaRPr lang="ru-RU"/>
        </a:p>
      </dgm:t>
    </dgm:pt>
    <dgm:pt modelId="{2DE7A47A-1E1C-47BD-BB9D-0121E85E796C}" type="sibTrans" cxnId="{8FDAB0DE-D199-4643-A6DB-A2109FA29B77}">
      <dgm:prSet/>
      <dgm:spPr/>
      <dgm:t>
        <a:bodyPr/>
        <a:lstStyle/>
        <a:p>
          <a:endParaRPr lang="ru-RU"/>
        </a:p>
      </dgm:t>
    </dgm:pt>
    <dgm:pt modelId="{7E34F78E-157E-4C0F-A626-0D55ADC367C2}">
      <dgm:prSet custT="1"/>
      <dgm:spPr/>
      <dgm:t>
        <a:bodyPr anchor="ctr"/>
        <a:lstStyle/>
        <a:p>
          <a:pPr algn="just" rtl="0"/>
          <a:endParaRPr lang="ru-RU" sz="2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316629-BD4D-4006-9432-14841FD0565C}" type="parTrans" cxnId="{8124861E-7D17-4146-9019-DB89493EC07D}">
      <dgm:prSet/>
      <dgm:spPr/>
      <dgm:t>
        <a:bodyPr/>
        <a:lstStyle/>
        <a:p>
          <a:endParaRPr lang="ru-RU"/>
        </a:p>
      </dgm:t>
    </dgm:pt>
    <dgm:pt modelId="{3B92827A-9F2F-456A-B67D-54FC003DCE92}" type="sibTrans" cxnId="{8124861E-7D17-4146-9019-DB89493EC07D}">
      <dgm:prSet/>
      <dgm:spPr/>
      <dgm:t>
        <a:bodyPr/>
        <a:lstStyle/>
        <a:p>
          <a:endParaRPr lang="ru-RU"/>
        </a:p>
      </dgm:t>
    </dgm:pt>
    <dgm:pt modelId="{5D68A269-46DF-43F6-9C59-E53E1D9CFD1A}" type="pres">
      <dgm:prSet presAssocID="{1B7F7781-134A-4553-9D31-FB8F364F61A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412B01C-A8B9-4918-B5A6-FED44FD2DE1D}" type="pres">
      <dgm:prSet presAssocID="{60DB5F9E-46DB-433C-AE93-25C3D304DD73}" presName="thickLine" presStyleLbl="alignNode1" presStyleIdx="0" presStyleCnt="1" custLinFactNeighborX="26923" custLinFactNeighborY="-1500"/>
      <dgm:spPr/>
    </dgm:pt>
    <dgm:pt modelId="{A2F61CE3-FF32-4649-BEC3-FF3BDCC69BAD}" type="pres">
      <dgm:prSet presAssocID="{60DB5F9E-46DB-433C-AE93-25C3D304DD73}" presName="horz1" presStyleCnt="0"/>
      <dgm:spPr/>
    </dgm:pt>
    <dgm:pt modelId="{D438F49F-A7D3-4749-B8CA-D2AAE0D36BFE}" type="pres">
      <dgm:prSet presAssocID="{60DB5F9E-46DB-433C-AE93-25C3D304DD73}" presName="tx1" presStyleLbl="revTx" presStyleIdx="0" presStyleCnt="5" custScaleX="146154"/>
      <dgm:spPr/>
      <dgm:t>
        <a:bodyPr/>
        <a:lstStyle/>
        <a:p>
          <a:endParaRPr lang="ru-RU"/>
        </a:p>
      </dgm:t>
    </dgm:pt>
    <dgm:pt modelId="{9CE9BE42-1D1B-4946-9E95-31EF3C5CE86D}" type="pres">
      <dgm:prSet presAssocID="{60DB5F9E-46DB-433C-AE93-25C3D304DD73}" presName="vert1" presStyleCnt="0"/>
      <dgm:spPr/>
    </dgm:pt>
    <dgm:pt modelId="{49E7389B-33D2-4D51-BF94-C5DAA69791CF}" type="pres">
      <dgm:prSet presAssocID="{C19BFE65-9C8A-4DCA-BB3F-92FEF948D544}" presName="vertSpace2a" presStyleCnt="0"/>
      <dgm:spPr/>
    </dgm:pt>
    <dgm:pt modelId="{1B1940CB-D575-40DD-B86A-15C11F597DFD}" type="pres">
      <dgm:prSet presAssocID="{C19BFE65-9C8A-4DCA-BB3F-92FEF948D544}" presName="horz2" presStyleCnt="0"/>
      <dgm:spPr/>
    </dgm:pt>
    <dgm:pt modelId="{1A3425A5-2A72-4BBD-BED9-D3F36F4A6DAE}" type="pres">
      <dgm:prSet presAssocID="{C19BFE65-9C8A-4DCA-BB3F-92FEF948D544}" presName="horzSpace2" presStyleCnt="0"/>
      <dgm:spPr/>
    </dgm:pt>
    <dgm:pt modelId="{ED506ABE-5FA6-46BD-AA8C-9D20B3EFC4F6}" type="pres">
      <dgm:prSet presAssocID="{C19BFE65-9C8A-4DCA-BB3F-92FEF948D544}" presName="tx2" presStyleLbl="revTx" presStyleIdx="1" presStyleCnt="5" custLinFactNeighborX="-296" custLinFactNeighborY="-11833"/>
      <dgm:spPr/>
      <dgm:t>
        <a:bodyPr/>
        <a:lstStyle/>
        <a:p>
          <a:endParaRPr lang="ru-RU"/>
        </a:p>
      </dgm:t>
    </dgm:pt>
    <dgm:pt modelId="{6F597904-E717-4818-920A-6FD686F92BC2}" type="pres">
      <dgm:prSet presAssocID="{C19BFE65-9C8A-4DCA-BB3F-92FEF948D544}" presName="vert2" presStyleCnt="0"/>
      <dgm:spPr/>
    </dgm:pt>
    <dgm:pt modelId="{3ED2532A-6D27-4692-AE4A-2E61FEED3B6F}" type="pres">
      <dgm:prSet presAssocID="{C19BFE65-9C8A-4DCA-BB3F-92FEF948D544}" presName="thinLine2b" presStyleLbl="callout" presStyleIdx="0" presStyleCnt="4" custLinFactNeighborX="-933" custLinFactNeighborY="63702"/>
      <dgm:spPr/>
    </dgm:pt>
    <dgm:pt modelId="{6967134F-8372-44BA-9ED4-C87380DD9A32}" type="pres">
      <dgm:prSet presAssocID="{C19BFE65-9C8A-4DCA-BB3F-92FEF948D544}" presName="vertSpace2b" presStyleCnt="0"/>
      <dgm:spPr/>
    </dgm:pt>
    <dgm:pt modelId="{DCB4181E-20CE-4624-B5C6-37FCD5102110}" type="pres">
      <dgm:prSet presAssocID="{C08A9F7B-646A-46C7-9694-70FA0F578F88}" presName="horz2" presStyleCnt="0"/>
      <dgm:spPr/>
    </dgm:pt>
    <dgm:pt modelId="{86657A32-C19F-408B-AB20-A4ED8202F97C}" type="pres">
      <dgm:prSet presAssocID="{C08A9F7B-646A-46C7-9694-70FA0F578F88}" presName="horzSpace2" presStyleCnt="0"/>
      <dgm:spPr/>
    </dgm:pt>
    <dgm:pt modelId="{64E0D83A-E284-4758-B561-7D96ED597CC3}" type="pres">
      <dgm:prSet presAssocID="{C08A9F7B-646A-46C7-9694-70FA0F578F88}" presName="tx2" presStyleLbl="revTx" presStyleIdx="2" presStyleCnt="5" custScaleY="80135" custLinFactNeighborX="-976" custLinFactNeighborY="20880"/>
      <dgm:spPr/>
      <dgm:t>
        <a:bodyPr/>
        <a:lstStyle/>
        <a:p>
          <a:endParaRPr lang="ru-RU"/>
        </a:p>
      </dgm:t>
    </dgm:pt>
    <dgm:pt modelId="{5A461CE1-94A1-4E78-832E-C957D1337AA0}" type="pres">
      <dgm:prSet presAssocID="{C08A9F7B-646A-46C7-9694-70FA0F578F88}" presName="vert2" presStyleCnt="0"/>
      <dgm:spPr/>
    </dgm:pt>
    <dgm:pt modelId="{E10D2079-AA26-4C30-945D-6840BBF6916F}" type="pres">
      <dgm:prSet presAssocID="{C08A9F7B-646A-46C7-9694-70FA0F578F88}" presName="thinLine2b" presStyleLbl="callout" presStyleIdx="1" presStyleCnt="4" custLinFactY="460875" custLinFactNeighborX="-933" custLinFactNeighborY="500000"/>
      <dgm:spPr/>
    </dgm:pt>
    <dgm:pt modelId="{0ACA934C-7232-4C74-980F-F247AC5611C3}" type="pres">
      <dgm:prSet presAssocID="{C08A9F7B-646A-46C7-9694-70FA0F578F88}" presName="vertSpace2b" presStyleCnt="0"/>
      <dgm:spPr/>
    </dgm:pt>
    <dgm:pt modelId="{F3C39267-9AB7-4C47-A162-94A5CF848C5F}" type="pres">
      <dgm:prSet presAssocID="{68328891-42AC-4E49-AE49-17F1FC5D5EE1}" presName="horz2" presStyleCnt="0"/>
      <dgm:spPr/>
    </dgm:pt>
    <dgm:pt modelId="{2E64C7FE-101A-4507-BF31-8080B09917DE}" type="pres">
      <dgm:prSet presAssocID="{68328891-42AC-4E49-AE49-17F1FC5D5EE1}" presName="horzSpace2" presStyleCnt="0"/>
      <dgm:spPr/>
    </dgm:pt>
    <dgm:pt modelId="{D814CF65-3E02-462B-834C-4B92D3023C38}" type="pres">
      <dgm:prSet presAssocID="{68328891-42AC-4E49-AE49-17F1FC5D5EE1}" presName="tx2" presStyleLbl="revTx" presStyleIdx="3" presStyleCnt="5" custScaleY="77622" custLinFactNeighborX="-338" custLinFactNeighborY="53538"/>
      <dgm:spPr/>
      <dgm:t>
        <a:bodyPr/>
        <a:lstStyle/>
        <a:p>
          <a:endParaRPr lang="ru-RU"/>
        </a:p>
      </dgm:t>
    </dgm:pt>
    <dgm:pt modelId="{08FF23C2-CAE3-4D82-AE07-C03042327407}" type="pres">
      <dgm:prSet presAssocID="{68328891-42AC-4E49-AE49-17F1FC5D5EE1}" presName="vert2" presStyleCnt="0"/>
      <dgm:spPr/>
    </dgm:pt>
    <dgm:pt modelId="{E3066207-4791-4934-AE4B-05D0B5009287}" type="pres">
      <dgm:prSet presAssocID="{68328891-42AC-4E49-AE49-17F1FC5D5EE1}" presName="thinLine2b" presStyleLbl="callout" presStyleIdx="2" presStyleCnt="4" custLinFactY="1100000" custLinFactNeighborX="543" custLinFactNeighborY="1115098"/>
      <dgm:spPr/>
    </dgm:pt>
    <dgm:pt modelId="{BFE02FA9-E076-4E3A-9B4A-F5E702756F97}" type="pres">
      <dgm:prSet presAssocID="{68328891-42AC-4E49-AE49-17F1FC5D5EE1}" presName="vertSpace2b" presStyleCnt="0"/>
      <dgm:spPr/>
    </dgm:pt>
    <dgm:pt modelId="{C2EA7119-86FC-41F7-99DA-88544E2EC0A7}" type="pres">
      <dgm:prSet presAssocID="{7E34F78E-157E-4C0F-A626-0D55ADC367C2}" presName="horz2" presStyleCnt="0"/>
      <dgm:spPr/>
    </dgm:pt>
    <dgm:pt modelId="{F56EFA82-F42F-468C-9378-9615CA8977EA}" type="pres">
      <dgm:prSet presAssocID="{7E34F78E-157E-4C0F-A626-0D55ADC367C2}" presName="horzSpace2" presStyleCnt="0"/>
      <dgm:spPr/>
    </dgm:pt>
    <dgm:pt modelId="{11B9F088-A118-46E3-907F-03736C324E15}" type="pres">
      <dgm:prSet presAssocID="{7E34F78E-157E-4C0F-A626-0D55ADC367C2}" presName="tx2" presStyleLbl="revTx" presStyleIdx="4" presStyleCnt="5" custScaleY="72979" custLinFactNeighborY="5629"/>
      <dgm:spPr/>
      <dgm:t>
        <a:bodyPr/>
        <a:lstStyle/>
        <a:p>
          <a:endParaRPr lang="ru-RU"/>
        </a:p>
      </dgm:t>
    </dgm:pt>
    <dgm:pt modelId="{E21AA386-6EB0-47E8-9225-09DCF8FFFA92}" type="pres">
      <dgm:prSet presAssocID="{7E34F78E-157E-4C0F-A626-0D55ADC367C2}" presName="vert2" presStyleCnt="0"/>
      <dgm:spPr/>
    </dgm:pt>
    <dgm:pt modelId="{97DF9CE5-50F0-4368-82FE-8D19984B16BC}" type="pres">
      <dgm:prSet presAssocID="{7E34F78E-157E-4C0F-A626-0D55ADC367C2}" presName="thinLine2b" presStyleLbl="callout" presStyleIdx="3" presStyleCnt="4" custLinFactY="100000" custLinFactNeighborX="525" custLinFactNeighborY="179071"/>
      <dgm:spPr/>
    </dgm:pt>
    <dgm:pt modelId="{0331B39D-9347-4C08-B850-F8F95349A795}" type="pres">
      <dgm:prSet presAssocID="{7E34F78E-157E-4C0F-A626-0D55ADC367C2}" presName="vertSpace2b" presStyleCnt="0"/>
      <dgm:spPr/>
    </dgm:pt>
  </dgm:ptLst>
  <dgm:cxnLst>
    <dgm:cxn modelId="{0BD02ED0-DD36-4507-98BD-2742783BB987}" type="presOf" srcId="{C19BFE65-9C8A-4DCA-BB3F-92FEF948D544}" destId="{ED506ABE-5FA6-46BD-AA8C-9D20B3EFC4F6}" srcOrd="0" destOrd="0" presId="urn:microsoft.com/office/officeart/2008/layout/LinedList"/>
    <dgm:cxn modelId="{692D265C-9476-42E6-B405-E2EB041BD1CF}" srcId="{60DB5F9E-46DB-433C-AE93-25C3D304DD73}" destId="{C19BFE65-9C8A-4DCA-BB3F-92FEF948D544}" srcOrd="0" destOrd="0" parTransId="{C53AECB2-120E-4069-AE86-639705753C82}" sibTransId="{CFEF929F-130A-411F-81BA-1724F8741586}"/>
    <dgm:cxn modelId="{9C3D8A7B-D3AA-49B9-9AC8-51EF28D7661C}" type="presOf" srcId="{C08A9F7B-646A-46C7-9694-70FA0F578F88}" destId="{64E0D83A-E284-4758-B561-7D96ED597CC3}" srcOrd="0" destOrd="0" presId="urn:microsoft.com/office/officeart/2008/layout/LinedList"/>
    <dgm:cxn modelId="{1FDCFEE6-8021-4E65-8BE4-D69B80CA66B3}" type="presOf" srcId="{1B7F7781-134A-4553-9D31-FB8F364F61A2}" destId="{5D68A269-46DF-43F6-9C59-E53E1D9CFD1A}" srcOrd="0" destOrd="0" presId="urn:microsoft.com/office/officeart/2008/layout/LinedList"/>
    <dgm:cxn modelId="{6C5E98F4-7178-4BC8-BC7A-E0A5ECF9F8AC}" srcId="{60DB5F9E-46DB-433C-AE93-25C3D304DD73}" destId="{C08A9F7B-646A-46C7-9694-70FA0F578F88}" srcOrd="1" destOrd="0" parTransId="{12B22F68-1B5A-45BB-84F8-160E779906FC}" sibTransId="{8F5D0024-91BF-45A4-836B-E672815A680C}"/>
    <dgm:cxn modelId="{1A5A5C5B-A95E-4084-AE0B-25F514EA2CFA}" type="presOf" srcId="{60DB5F9E-46DB-433C-AE93-25C3D304DD73}" destId="{D438F49F-A7D3-4749-B8CA-D2AAE0D36BFE}" srcOrd="0" destOrd="0" presId="urn:microsoft.com/office/officeart/2008/layout/LinedList"/>
    <dgm:cxn modelId="{886A66F9-841E-4690-91F8-0C148FAB4AA0}" type="presOf" srcId="{7E34F78E-157E-4C0F-A626-0D55ADC367C2}" destId="{11B9F088-A118-46E3-907F-03736C324E15}" srcOrd="0" destOrd="0" presId="urn:microsoft.com/office/officeart/2008/layout/LinedList"/>
    <dgm:cxn modelId="{A2753591-4E36-4917-A652-EBD5386AC852}" type="presOf" srcId="{68328891-42AC-4E49-AE49-17F1FC5D5EE1}" destId="{D814CF65-3E02-462B-834C-4B92D3023C38}" srcOrd="0" destOrd="0" presId="urn:microsoft.com/office/officeart/2008/layout/LinedList"/>
    <dgm:cxn modelId="{8FDAB0DE-D199-4643-A6DB-A2109FA29B77}" srcId="{60DB5F9E-46DB-433C-AE93-25C3D304DD73}" destId="{68328891-42AC-4E49-AE49-17F1FC5D5EE1}" srcOrd="2" destOrd="0" parTransId="{451D0D04-7D71-4404-8DB5-530E8EC2270E}" sibTransId="{2DE7A47A-1E1C-47BD-BB9D-0121E85E796C}"/>
    <dgm:cxn modelId="{6C8C22C0-1757-4BDD-B613-FBC584C7D57C}" srcId="{1B7F7781-134A-4553-9D31-FB8F364F61A2}" destId="{60DB5F9E-46DB-433C-AE93-25C3D304DD73}" srcOrd="0" destOrd="0" parTransId="{F6146586-83AB-4563-9E94-D4C7F4D54941}" sibTransId="{7E2B6182-821B-4911-A438-01E1E1139A68}"/>
    <dgm:cxn modelId="{8124861E-7D17-4146-9019-DB89493EC07D}" srcId="{60DB5F9E-46DB-433C-AE93-25C3D304DD73}" destId="{7E34F78E-157E-4C0F-A626-0D55ADC367C2}" srcOrd="3" destOrd="0" parTransId="{10316629-BD4D-4006-9432-14841FD0565C}" sibTransId="{3B92827A-9F2F-456A-B67D-54FC003DCE92}"/>
    <dgm:cxn modelId="{51001AD4-25B4-4CC5-9067-055011EF77CC}" type="presParOf" srcId="{5D68A269-46DF-43F6-9C59-E53E1D9CFD1A}" destId="{3412B01C-A8B9-4918-B5A6-FED44FD2DE1D}" srcOrd="0" destOrd="0" presId="urn:microsoft.com/office/officeart/2008/layout/LinedList"/>
    <dgm:cxn modelId="{B1B24C01-CF81-40E9-83CE-2FB8D05ED229}" type="presParOf" srcId="{5D68A269-46DF-43F6-9C59-E53E1D9CFD1A}" destId="{A2F61CE3-FF32-4649-BEC3-FF3BDCC69BAD}" srcOrd="1" destOrd="0" presId="urn:microsoft.com/office/officeart/2008/layout/LinedList"/>
    <dgm:cxn modelId="{EDED2CB4-4827-49EF-BDEB-9855CF420EA7}" type="presParOf" srcId="{A2F61CE3-FF32-4649-BEC3-FF3BDCC69BAD}" destId="{D438F49F-A7D3-4749-B8CA-D2AAE0D36BFE}" srcOrd="0" destOrd="0" presId="urn:microsoft.com/office/officeart/2008/layout/LinedList"/>
    <dgm:cxn modelId="{ECE8E539-C313-4404-A749-808FE3CD9767}" type="presParOf" srcId="{A2F61CE3-FF32-4649-BEC3-FF3BDCC69BAD}" destId="{9CE9BE42-1D1B-4946-9E95-31EF3C5CE86D}" srcOrd="1" destOrd="0" presId="urn:microsoft.com/office/officeart/2008/layout/LinedList"/>
    <dgm:cxn modelId="{9CC2B65F-A42E-4533-BDEA-801F666CFC78}" type="presParOf" srcId="{9CE9BE42-1D1B-4946-9E95-31EF3C5CE86D}" destId="{49E7389B-33D2-4D51-BF94-C5DAA69791CF}" srcOrd="0" destOrd="0" presId="urn:microsoft.com/office/officeart/2008/layout/LinedList"/>
    <dgm:cxn modelId="{19D1DF18-1B6B-4CFB-B906-F75920492266}" type="presParOf" srcId="{9CE9BE42-1D1B-4946-9E95-31EF3C5CE86D}" destId="{1B1940CB-D575-40DD-B86A-15C11F597DFD}" srcOrd="1" destOrd="0" presId="urn:microsoft.com/office/officeart/2008/layout/LinedList"/>
    <dgm:cxn modelId="{699C713A-ED96-497E-BAAE-11F6B210658D}" type="presParOf" srcId="{1B1940CB-D575-40DD-B86A-15C11F597DFD}" destId="{1A3425A5-2A72-4BBD-BED9-D3F36F4A6DAE}" srcOrd="0" destOrd="0" presId="urn:microsoft.com/office/officeart/2008/layout/LinedList"/>
    <dgm:cxn modelId="{A4D83399-E876-47F6-84C6-0BD0AD290573}" type="presParOf" srcId="{1B1940CB-D575-40DD-B86A-15C11F597DFD}" destId="{ED506ABE-5FA6-46BD-AA8C-9D20B3EFC4F6}" srcOrd="1" destOrd="0" presId="urn:microsoft.com/office/officeart/2008/layout/LinedList"/>
    <dgm:cxn modelId="{CC1F6283-7B83-4222-AB36-BEE272321A27}" type="presParOf" srcId="{1B1940CB-D575-40DD-B86A-15C11F597DFD}" destId="{6F597904-E717-4818-920A-6FD686F92BC2}" srcOrd="2" destOrd="0" presId="urn:microsoft.com/office/officeart/2008/layout/LinedList"/>
    <dgm:cxn modelId="{F16609F6-9FDE-4703-903F-653C37A8F677}" type="presParOf" srcId="{9CE9BE42-1D1B-4946-9E95-31EF3C5CE86D}" destId="{3ED2532A-6D27-4692-AE4A-2E61FEED3B6F}" srcOrd="2" destOrd="0" presId="urn:microsoft.com/office/officeart/2008/layout/LinedList"/>
    <dgm:cxn modelId="{40102AD0-C00A-4211-93C5-DEF3DCF2A5FE}" type="presParOf" srcId="{9CE9BE42-1D1B-4946-9E95-31EF3C5CE86D}" destId="{6967134F-8372-44BA-9ED4-C87380DD9A32}" srcOrd="3" destOrd="0" presId="urn:microsoft.com/office/officeart/2008/layout/LinedList"/>
    <dgm:cxn modelId="{4AB20C87-9D7F-46FC-AC3F-BBBA4E958A19}" type="presParOf" srcId="{9CE9BE42-1D1B-4946-9E95-31EF3C5CE86D}" destId="{DCB4181E-20CE-4624-B5C6-37FCD5102110}" srcOrd="4" destOrd="0" presId="urn:microsoft.com/office/officeart/2008/layout/LinedList"/>
    <dgm:cxn modelId="{583FE79D-6A5A-4E2E-9C0A-B1F8AF847A24}" type="presParOf" srcId="{DCB4181E-20CE-4624-B5C6-37FCD5102110}" destId="{86657A32-C19F-408B-AB20-A4ED8202F97C}" srcOrd="0" destOrd="0" presId="urn:microsoft.com/office/officeart/2008/layout/LinedList"/>
    <dgm:cxn modelId="{38686A98-47D9-40B8-975B-DB1699E104E2}" type="presParOf" srcId="{DCB4181E-20CE-4624-B5C6-37FCD5102110}" destId="{64E0D83A-E284-4758-B561-7D96ED597CC3}" srcOrd="1" destOrd="0" presId="urn:microsoft.com/office/officeart/2008/layout/LinedList"/>
    <dgm:cxn modelId="{458C7598-A561-432F-8C8C-7DBE4EA19208}" type="presParOf" srcId="{DCB4181E-20CE-4624-B5C6-37FCD5102110}" destId="{5A461CE1-94A1-4E78-832E-C957D1337AA0}" srcOrd="2" destOrd="0" presId="urn:microsoft.com/office/officeart/2008/layout/LinedList"/>
    <dgm:cxn modelId="{72FE0B49-5DE6-4795-A961-FE3AC257CF5B}" type="presParOf" srcId="{9CE9BE42-1D1B-4946-9E95-31EF3C5CE86D}" destId="{E10D2079-AA26-4C30-945D-6840BBF6916F}" srcOrd="5" destOrd="0" presId="urn:microsoft.com/office/officeart/2008/layout/LinedList"/>
    <dgm:cxn modelId="{D09194CF-C168-4B1A-AB6B-481F13DAA1D3}" type="presParOf" srcId="{9CE9BE42-1D1B-4946-9E95-31EF3C5CE86D}" destId="{0ACA934C-7232-4C74-980F-F247AC5611C3}" srcOrd="6" destOrd="0" presId="urn:microsoft.com/office/officeart/2008/layout/LinedList"/>
    <dgm:cxn modelId="{C70E2B14-A42E-45F2-8A52-2F8529645E20}" type="presParOf" srcId="{9CE9BE42-1D1B-4946-9E95-31EF3C5CE86D}" destId="{F3C39267-9AB7-4C47-A162-94A5CF848C5F}" srcOrd="7" destOrd="0" presId="urn:microsoft.com/office/officeart/2008/layout/LinedList"/>
    <dgm:cxn modelId="{E8DFD126-F5D5-4088-94C2-83C5598C19F7}" type="presParOf" srcId="{F3C39267-9AB7-4C47-A162-94A5CF848C5F}" destId="{2E64C7FE-101A-4507-BF31-8080B09917DE}" srcOrd="0" destOrd="0" presId="urn:microsoft.com/office/officeart/2008/layout/LinedList"/>
    <dgm:cxn modelId="{BACF06D4-0527-48A3-B1FA-4831ED7DB9C4}" type="presParOf" srcId="{F3C39267-9AB7-4C47-A162-94A5CF848C5F}" destId="{D814CF65-3E02-462B-834C-4B92D3023C38}" srcOrd="1" destOrd="0" presId="urn:microsoft.com/office/officeart/2008/layout/LinedList"/>
    <dgm:cxn modelId="{4BB40D52-E667-4310-A8BC-9CE9A4DB6065}" type="presParOf" srcId="{F3C39267-9AB7-4C47-A162-94A5CF848C5F}" destId="{08FF23C2-CAE3-4D82-AE07-C03042327407}" srcOrd="2" destOrd="0" presId="urn:microsoft.com/office/officeart/2008/layout/LinedList"/>
    <dgm:cxn modelId="{AF8D4AAC-7009-4ACD-AC65-B37112CFFCF8}" type="presParOf" srcId="{9CE9BE42-1D1B-4946-9E95-31EF3C5CE86D}" destId="{E3066207-4791-4934-AE4B-05D0B5009287}" srcOrd="8" destOrd="0" presId="urn:microsoft.com/office/officeart/2008/layout/LinedList"/>
    <dgm:cxn modelId="{36EEC76D-20F8-4F36-9B46-2D07E8CA82CC}" type="presParOf" srcId="{9CE9BE42-1D1B-4946-9E95-31EF3C5CE86D}" destId="{BFE02FA9-E076-4E3A-9B4A-F5E702756F97}" srcOrd="9" destOrd="0" presId="urn:microsoft.com/office/officeart/2008/layout/LinedList"/>
    <dgm:cxn modelId="{47855D98-F48C-432D-A1E1-AC7DFD97C273}" type="presParOf" srcId="{9CE9BE42-1D1B-4946-9E95-31EF3C5CE86D}" destId="{C2EA7119-86FC-41F7-99DA-88544E2EC0A7}" srcOrd="10" destOrd="0" presId="urn:microsoft.com/office/officeart/2008/layout/LinedList"/>
    <dgm:cxn modelId="{1BCC8055-ED1C-45E6-8A78-499E2E7D8B73}" type="presParOf" srcId="{C2EA7119-86FC-41F7-99DA-88544E2EC0A7}" destId="{F56EFA82-F42F-468C-9378-9615CA8977EA}" srcOrd="0" destOrd="0" presId="urn:microsoft.com/office/officeart/2008/layout/LinedList"/>
    <dgm:cxn modelId="{59DE8BFE-88B5-48B8-B731-FEA541FC027A}" type="presParOf" srcId="{C2EA7119-86FC-41F7-99DA-88544E2EC0A7}" destId="{11B9F088-A118-46E3-907F-03736C324E15}" srcOrd="1" destOrd="0" presId="urn:microsoft.com/office/officeart/2008/layout/LinedList"/>
    <dgm:cxn modelId="{C5BBC1CF-79F6-4776-8EC7-FA20B0273DD6}" type="presParOf" srcId="{C2EA7119-86FC-41F7-99DA-88544E2EC0A7}" destId="{E21AA386-6EB0-47E8-9225-09DCF8FFFA92}" srcOrd="2" destOrd="0" presId="urn:microsoft.com/office/officeart/2008/layout/LinedList"/>
    <dgm:cxn modelId="{7652DB76-A174-4B6D-B3AF-E0C161FC80B7}" type="presParOf" srcId="{9CE9BE42-1D1B-4946-9E95-31EF3C5CE86D}" destId="{97DF9CE5-50F0-4368-82FE-8D19984B16BC}" srcOrd="11" destOrd="0" presId="urn:microsoft.com/office/officeart/2008/layout/LinedList"/>
    <dgm:cxn modelId="{AC644F32-70B8-4E3F-8B45-9F9BB48037B1}" type="presParOf" srcId="{9CE9BE42-1D1B-4946-9E95-31EF3C5CE86D}" destId="{0331B39D-9347-4C08-B850-F8F95349A795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162300" y="509588"/>
            <a:ext cx="3605213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92967" y="3229649"/>
            <a:ext cx="7943830" cy="3059662"/>
          </a:xfrm>
          <a:prstGeom prst="rect">
            <a:avLst/>
          </a:prstGeom>
          <a:noFill/>
          <a:ln>
            <a:noFill/>
          </a:ln>
        </p:spPr>
        <p:txBody>
          <a:bodyPr wrap="square" lIns="84056" tIns="84056" rIns="84056" bIns="84056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59985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163888" y="509588"/>
            <a:ext cx="36036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92973" y="3229649"/>
            <a:ext cx="7943925" cy="3059594"/>
          </a:xfrm>
          <a:prstGeom prst="rect">
            <a:avLst/>
          </a:prstGeom>
        </p:spPr>
        <p:txBody>
          <a:bodyPr wrap="square" lIns="84056" tIns="84056" rIns="84056" bIns="84056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2493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Ответственность</a:t>
            </a:r>
          </a:p>
        </p:txBody>
      </p:sp>
    </p:spTree>
    <p:extLst>
      <p:ext uri="{BB962C8B-B14F-4D97-AF65-F5344CB8AC3E}">
        <p14:creationId xmlns:p14="http://schemas.microsoft.com/office/powerpoint/2010/main" val="240551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Законодательные акты</a:t>
            </a:r>
          </a:p>
        </p:txBody>
      </p:sp>
    </p:spTree>
    <p:extLst>
      <p:ext uri="{BB962C8B-B14F-4D97-AF65-F5344CB8AC3E}">
        <p14:creationId xmlns:p14="http://schemas.microsoft.com/office/powerpoint/2010/main" val="78041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258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67" indent="-171467"/>
            <a:r>
              <a:rPr lang="ru-RU" b="0" cap="none" baseline="0" dirty="0"/>
              <a:t>Условия осуществления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768799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67" indent="-171467" defTabSz="914492"/>
            <a:r>
              <a:rPr lang="ru-RU" dirty="0"/>
              <a:t>Порядок действий до начала осуществления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459031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92"/>
            <a:r>
              <a:rPr lang="ru-RU" dirty="0"/>
              <a:t> Подача в налоговый орган уведомления</a:t>
            </a:r>
          </a:p>
        </p:txBody>
      </p:sp>
    </p:spTree>
    <p:extLst>
      <p:ext uri="{BB962C8B-B14F-4D97-AF65-F5344CB8AC3E}">
        <p14:creationId xmlns:p14="http://schemas.microsoft.com/office/powerpoint/2010/main" val="323350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92"/>
            <a:r>
              <a:rPr lang="ru-RU" dirty="0"/>
              <a:t> Подача в налоговый орган уведомления</a:t>
            </a:r>
          </a:p>
        </p:txBody>
      </p:sp>
    </p:spTree>
    <p:extLst>
      <p:ext uri="{BB962C8B-B14F-4D97-AF65-F5344CB8AC3E}">
        <p14:creationId xmlns:p14="http://schemas.microsoft.com/office/powerpoint/2010/main" val="1490577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92"/>
            <a:r>
              <a:rPr lang="ru-RU" dirty="0"/>
              <a:t> Расчет налоговым органом суммы единого налога. Ставки налога</a:t>
            </a:r>
          </a:p>
        </p:txBody>
      </p:sp>
    </p:spTree>
    <p:extLst>
      <p:ext uri="{BB962C8B-B14F-4D97-AF65-F5344CB8AC3E}">
        <p14:creationId xmlns:p14="http://schemas.microsoft.com/office/powerpoint/2010/main" val="371169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92"/>
            <a:r>
              <a:rPr lang="ru-RU" dirty="0"/>
              <a:t> Уплата единого налога. Срок уплаты налога</a:t>
            </a:r>
          </a:p>
        </p:txBody>
      </p:sp>
    </p:spTree>
    <p:extLst>
      <p:ext uri="{BB962C8B-B14F-4D97-AF65-F5344CB8AC3E}">
        <p14:creationId xmlns:p14="http://schemas.microsoft.com/office/powerpoint/2010/main" val="2545898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Отчетность</a:t>
            </a:r>
          </a:p>
        </p:txBody>
      </p:sp>
    </p:spTree>
    <p:extLst>
      <p:ext uri="{BB962C8B-B14F-4D97-AF65-F5344CB8AC3E}">
        <p14:creationId xmlns:p14="http://schemas.microsoft.com/office/powerpoint/2010/main" val="3928866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390"/>
            <a:ext cx="9089390" cy="162111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5615"/>
            <a:ext cx="7485380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82"/>
            <a:ext cx="2812588" cy="711643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82"/>
            <a:ext cx="8263250" cy="71164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Gree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pic" idx="2"/>
          </p:nvPr>
        </p:nvSpPr>
        <p:spPr>
          <a:xfrm>
            <a:off x="1051" y="0"/>
            <a:ext cx="10693500" cy="756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44000" marR="0" lvl="0" indent="-29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0" y="3949100"/>
            <a:ext cx="10694400" cy="3155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91425" rIns="91425" bIns="91425" anchor="t" anchorCtr="0"/>
          <a:lstStyle>
            <a:lvl1pPr marL="144000" marR="0" lvl="0" indent="-29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820950" y="4132166"/>
            <a:ext cx="7268400" cy="248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3"/>
          </p:nvPr>
        </p:nvSpPr>
        <p:spPr>
          <a:xfrm>
            <a:off x="781768" y="6673360"/>
            <a:ext cx="7299000" cy="36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10294934" y="7920143"/>
            <a:ext cx="264600" cy="3387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23782" y="1512570"/>
            <a:ext cx="9182066" cy="2016760"/>
          </a:xfrm>
          <a:ln>
            <a:noFill/>
          </a:ln>
        </p:spPr>
        <p:txBody>
          <a:bodyPr vert="horz" tIns="0" rIns="2086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4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23781" y="3560358"/>
            <a:ext cx="9185631" cy="1932728"/>
          </a:xfrm>
        </p:spPr>
        <p:txBody>
          <a:bodyPr lIns="0" rIns="20863"/>
          <a:lstStyle>
            <a:lvl1pPr marL="0" marR="52157" indent="0" algn="r">
              <a:buNone/>
              <a:defRPr>
                <a:solidFill>
                  <a:schemeClr val="tx1"/>
                </a:solidFill>
              </a:defRPr>
            </a:lvl1pPr>
            <a:lvl2pPr marL="521574" indent="0" algn="ctr">
              <a:buNone/>
            </a:lvl2pPr>
            <a:lvl3pPr marL="1043148" indent="0" algn="ctr">
              <a:buNone/>
            </a:lvl3pPr>
            <a:lvl4pPr marL="1564721" indent="0" algn="ctr">
              <a:buNone/>
            </a:lvl4pPr>
            <a:lvl5pPr marL="2086295" indent="0" algn="ctr">
              <a:buNone/>
            </a:lvl5pPr>
            <a:lvl6pPr marL="2607869" indent="0" algn="ctr">
              <a:buNone/>
            </a:lvl6pPr>
            <a:lvl7pPr marL="3129443" indent="0" algn="ctr">
              <a:buNone/>
            </a:lvl7pPr>
            <a:lvl8pPr marL="3651016" indent="0" algn="ctr">
              <a:buNone/>
            </a:lvl8pPr>
            <a:lvl9pPr marL="417259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217" y="1452067"/>
            <a:ext cx="9089390" cy="150248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4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0217" y="2982643"/>
            <a:ext cx="9089390" cy="1664877"/>
          </a:xfrm>
        </p:spPr>
        <p:txBody>
          <a:bodyPr lIns="52157" rIns="52157" anchor="t"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2117427"/>
            <a:ext cx="4722918" cy="489064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2117427"/>
            <a:ext cx="4722918" cy="489064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</p:spPr>
        <p:txBody>
          <a:bodyPr tIns="52157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2045926"/>
            <a:ext cx="4724775" cy="727119"/>
          </a:xfrm>
        </p:spPr>
        <p:txBody>
          <a:bodyPr lIns="52157" tIns="0" rIns="52157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2099" y="2050899"/>
            <a:ext cx="4726631" cy="722146"/>
          </a:xfrm>
        </p:spPr>
        <p:txBody>
          <a:bodyPr lIns="52157" tIns="0" rIns="52157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34670" y="2773045"/>
            <a:ext cx="4724775" cy="4240975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773045"/>
            <a:ext cx="4726631" cy="4240975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713172" cy="1260475"/>
          </a:xfrm>
        </p:spPr>
        <p:txBody>
          <a:bodyPr vert="horz" tIns="5215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005" y="567216"/>
            <a:ext cx="3208020" cy="1281483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02005" y="1848697"/>
            <a:ext cx="3208020" cy="5041900"/>
          </a:xfrm>
        </p:spPr>
        <p:txBody>
          <a:bodyPr lIns="20863" rIns="20863"/>
          <a:lstStyle>
            <a:lvl1pPr marL="0" indent="0" algn="l">
              <a:buNone/>
              <a:defRPr sz="1600"/>
            </a:lvl1pPr>
            <a:lvl2pPr indent="0" algn="l">
              <a:buNone/>
              <a:defRPr sz="14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180822" y="1848697"/>
            <a:ext cx="5977908" cy="5041900"/>
          </a:xfrm>
        </p:spPr>
        <p:txBody>
          <a:bodyPr tIns="0"/>
          <a:lstStyle>
            <a:lvl1pPr>
              <a:defRPr sz="3200"/>
            </a:lvl1pPr>
            <a:lvl2pPr>
              <a:defRPr sz="3000"/>
            </a:lvl2pPr>
            <a:lvl3pPr>
              <a:defRPr sz="2700"/>
            </a:lvl3pPr>
            <a:lvl4pPr>
              <a:defRPr sz="23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702172" y="1221963"/>
            <a:ext cx="6148705" cy="453771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9360390" y="5910634"/>
            <a:ext cx="181788" cy="17142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893" y="1297966"/>
            <a:ext cx="2587803" cy="1745279"/>
          </a:xfrm>
        </p:spPr>
        <p:txBody>
          <a:bodyPr vert="horz" lIns="52157" tIns="52157" rIns="52157" bIns="52157" anchor="b"/>
          <a:lstStyle>
            <a:lvl1pPr algn="l">
              <a:buNone/>
              <a:defRPr sz="23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2894" y="3119521"/>
            <a:ext cx="2584238" cy="2403306"/>
          </a:xfrm>
        </p:spPr>
        <p:txBody>
          <a:bodyPr lIns="73020" rIns="52157" bIns="52157" anchor="t"/>
          <a:lstStyle>
            <a:lvl1pPr marL="0" indent="0" algn="l">
              <a:spcBef>
                <a:spcPts val="285"/>
              </a:spcBef>
              <a:buFontTx/>
              <a:buNone/>
              <a:defRPr sz="15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45837" y="7009642"/>
            <a:ext cx="712893" cy="402652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076441" y="1322801"/>
            <a:ext cx="5400167" cy="433603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7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1139" y="6414417"/>
            <a:ext cx="10715678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123921" y="6859085"/>
            <a:ext cx="5569479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1008382"/>
            <a:ext cx="2406015" cy="5747416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1008382"/>
            <a:ext cx="7039822" cy="574741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23782" y="1512570"/>
            <a:ext cx="9182066" cy="2016760"/>
          </a:xfrm>
          <a:ln>
            <a:noFill/>
          </a:ln>
        </p:spPr>
        <p:txBody>
          <a:bodyPr vert="horz" tIns="0" rIns="2086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4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23781" y="3560358"/>
            <a:ext cx="9185631" cy="1932728"/>
          </a:xfrm>
        </p:spPr>
        <p:txBody>
          <a:bodyPr lIns="0" rIns="20863"/>
          <a:lstStyle>
            <a:lvl1pPr marL="0" marR="52157" indent="0" algn="r">
              <a:buNone/>
              <a:defRPr>
                <a:solidFill>
                  <a:schemeClr val="tx1"/>
                </a:solidFill>
              </a:defRPr>
            </a:lvl1pPr>
            <a:lvl2pPr marL="521574" indent="0" algn="ctr">
              <a:buNone/>
            </a:lvl2pPr>
            <a:lvl3pPr marL="1043148" indent="0" algn="ctr">
              <a:buNone/>
            </a:lvl3pPr>
            <a:lvl4pPr marL="1564721" indent="0" algn="ctr">
              <a:buNone/>
            </a:lvl4pPr>
            <a:lvl5pPr marL="2086295" indent="0" algn="ctr">
              <a:buNone/>
            </a:lvl5pPr>
            <a:lvl6pPr marL="2607869" indent="0" algn="ctr">
              <a:buNone/>
            </a:lvl6pPr>
            <a:lvl7pPr marL="3129443" indent="0" algn="ctr">
              <a:buNone/>
            </a:lvl7pPr>
            <a:lvl8pPr marL="3651016" indent="0" algn="ctr">
              <a:buNone/>
            </a:lvl8pPr>
            <a:lvl9pPr marL="417259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217" y="1452067"/>
            <a:ext cx="9089390" cy="150248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4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0217" y="2982643"/>
            <a:ext cx="9089390" cy="1664877"/>
          </a:xfrm>
        </p:spPr>
        <p:txBody>
          <a:bodyPr lIns="52157" rIns="52157" anchor="t"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2117427"/>
            <a:ext cx="4722918" cy="489064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2117427"/>
            <a:ext cx="4722918" cy="489064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</p:spPr>
        <p:txBody>
          <a:bodyPr tIns="52157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2045926"/>
            <a:ext cx="4724775" cy="727119"/>
          </a:xfrm>
        </p:spPr>
        <p:txBody>
          <a:bodyPr lIns="52157" tIns="0" rIns="52157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2099" y="2050899"/>
            <a:ext cx="4726631" cy="722146"/>
          </a:xfrm>
        </p:spPr>
        <p:txBody>
          <a:bodyPr lIns="52157" tIns="0" rIns="52157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34670" y="2773045"/>
            <a:ext cx="4724775" cy="4240975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773045"/>
            <a:ext cx="4726631" cy="4240975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713172" cy="1260475"/>
          </a:xfrm>
        </p:spPr>
        <p:txBody>
          <a:bodyPr vert="horz" tIns="5215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9833"/>
            <a:ext cx="9089390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5463"/>
            <a:ext cx="9089390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7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5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9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3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1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005" y="567216"/>
            <a:ext cx="3208020" cy="1281483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02005" y="1848697"/>
            <a:ext cx="3208020" cy="5041900"/>
          </a:xfrm>
        </p:spPr>
        <p:txBody>
          <a:bodyPr lIns="20863" rIns="20863"/>
          <a:lstStyle>
            <a:lvl1pPr marL="0" indent="0" algn="l">
              <a:buNone/>
              <a:defRPr sz="1600"/>
            </a:lvl1pPr>
            <a:lvl2pPr indent="0" algn="l">
              <a:buNone/>
              <a:defRPr sz="14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180822" y="1848697"/>
            <a:ext cx="5977908" cy="5041900"/>
          </a:xfrm>
        </p:spPr>
        <p:txBody>
          <a:bodyPr tIns="0"/>
          <a:lstStyle>
            <a:lvl1pPr>
              <a:defRPr sz="3200"/>
            </a:lvl1pPr>
            <a:lvl2pPr>
              <a:defRPr sz="3000"/>
            </a:lvl2pPr>
            <a:lvl3pPr>
              <a:defRPr sz="2700"/>
            </a:lvl3pPr>
            <a:lvl4pPr>
              <a:defRPr sz="23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702172" y="1221963"/>
            <a:ext cx="6148705" cy="453771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9360390" y="5910634"/>
            <a:ext cx="181788" cy="17142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893" y="1297966"/>
            <a:ext cx="2587803" cy="1745279"/>
          </a:xfrm>
        </p:spPr>
        <p:txBody>
          <a:bodyPr vert="horz" lIns="52157" tIns="52157" rIns="52157" bIns="52157" anchor="b"/>
          <a:lstStyle>
            <a:lvl1pPr algn="l">
              <a:buNone/>
              <a:defRPr sz="23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2894" y="3119521"/>
            <a:ext cx="2584238" cy="2403306"/>
          </a:xfrm>
        </p:spPr>
        <p:txBody>
          <a:bodyPr lIns="73020" rIns="52157" bIns="52157" anchor="t"/>
          <a:lstStyle>
            <a:lvl1pPr marL="0" indent="0" algn="l">
              <a:spcBef>
                <a:spcPts val="285"/>
              </a:spcBef>
              <a:buFontTx/>
              <a:buNone/>
              <a:defRPr sz="15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45837" y="7009642"/>
            <a:ext cx="712893" cy="402652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076441" y="1322801"/>
            <a:ext cx="5400167" cy="433603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7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1139" y="6414417"/>
            <a:ext cx="10715678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123921" y="6859085"/>
            <a:ext cx="5569479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1008382"/>
            <a:ext cx="2406015" cy="5747416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1008382"/>
            <a:ext cx="7039822" cy="574741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5639" y="1946734"/>
            <a:ext cx="5537918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1786" y="1946734"/>
            <a:ext cx="5537919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68"/>
            <a:ext cx="9624060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892"/>
            <a:ext cx="4724775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89" indent="0">
              <a:buNone/>
              <a:defRPr sz="2300" b="1"/>
            </a:lvl2pPr>
            <a:lvl3pPr marL="1042778" indent="0">
              <a:buNone/>
              <a:defRPr sz="2100" b="1"/>
            </a:lvl3pPr>
            <a:lvl4pPr marL="1564165" indent="0">
              <a:buNone/>
              <a:defRPr sz="1800" b="1"/>
            </a:lvl4pPr>
            <a:lvl5pPr marL="2085552" indent="0">
              <a:buNone/>
              <a:defRPr sz="1800" b="1"/>
            </a:lvl5pPr>
            <a:lvl6pPr marL="2606942" indent="0">
              <a:buNone/>
              <a:defRPr sz="1800" b="1"/>
            </a:lvl6pPr>
            <a:lvl7pPr marL="3128331" indent="0">
              <a:buNone/>
              <a:defRPr sz="1800" b="1"/>
            </a:lvl7pPr>
            <a:lvl8pPr marL="3649720" indent="0">
              <a:buNone/>
              <a:defRPr sz="1800" b="1"/>
            </a:lvl8pPr>
            <a:lvl9pPr marL="4171108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8408"/>
            <a:ext cx="4724775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4" y="1692892"/>
            <a:ext cx="472663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89" indent="0">
              <a:buNone/>
              <a:defRPr sz="2300" b="1"/>
            </a:lvl2pPr>
            <a:lvl3pPr marL="1042778" indent="0">
              <a:buNone/>
              <a:defRPr sz="2100" b="1"/>
            </a:lvl3pPr>
            <a:lvl4pPr marL="1564165" indent="0">
              <a:buNone/>
              <a:defRPr sz="1800" b="1"/>
            </a:lvl4pPr>
            <a:lvl5pPr marL="2085552" indent="0">
              <a:buNone/>
              <a:defRPr sz="1800" b="1"/>
            </a:lvl5pPr>
            <a:lvl6pPr marL="2606942" indent="0">
              <a:buNone/>
              <a:defRPr sz="1800" b="1"/>
            </a:lvl6pPr>
            <a:lvl7pPr marL="3128331" indent="0">
              <a:buNone/>
              <a:defRPr sz="1800" b="1"/>
            </a:lvl7pPr>
            <a:lvl8pPr marL="3649720" indent="0">
              <a:buNone/>
              <a:defRPr sz="1800" b="1"/>
            </a:lvl8pPr>
            <a:lvl9pPr marL="4171108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4" y="2398408"/>
            <a:ext cx="472663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5" y="301113"/>
            <a:ext cx="3518055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118"/>
            <a:ext cx="5977908" cy="645468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5" y="1582598"/>
            <a:ext cx="3518055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389" indent="0">
              <a:buNone/>
              <a:defRPr sz="1400"/>
            </a:lvl2pPr>
            <a:lvl3pPr marL="1042778" indent="0">
              <a:buNone/>
              <a:defRPr sz="1100"/>
            </a:lvl3pPr>
            <a:lvl4pPr marL="1564165" indent="0">
              <a:buNone/>
              <a:defRPr sz="1000"/>
            </a:lvl4pPr>
            <a:lvl5pPr marL="2085552" indent="0">
              <a:buNone/>
              <a:defRPr sz="1000"/>
            </a:lvl5pPr>
            <a:lvl6pPr marL="2606942" indent="0">
              <a:buNone/>
              <a:defRPr sz="1000"/>
            </a:lvl6pPr>
            <a:lvl7pPr marL="3128331" indent="0">
              <a:buNone/>
              <a:defRPr sz="1000"/>
            </a:lvl7pPr>
            <a:lvl8pPr marL="3649720" indent="0">
              <a:buNone/>
              <a:defRPr sz="1000"/>
            </a:lvl8pPr>
            <a:lvl9pPr marL="417110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3995"/>
            <a:ext cx="6416040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755"/>
            <a:ext cx="6416040" cy="4537710"/>
          </a:xfrm>
        </p:spPr>
        <p:txBody>
          <a:bodyPr/>
          <a:lstStyle>
            <a:lvl1pPr marL="0" indent="0">
              <a:buNone/>
              <a:defRPr sz="3700"/>
            </a:lvl1pPr>
            <a:lvl2pPr marL="521389" indent="0">
              <a:buNone/>
              <a:defRPr sz="3200"/>
            </a:lvl2pPr>
            <a:lvl3pPr marL="1042778" indent="0">
              <a:buNone/>
              <a:defRPr sz="2700"/>
            </a:lvl3pPr>
            <a:lvl4pPr marL="1564165" indent="0">
              <a:buNone/>
              <a:defRPr sz="2300"/>
            </a:lvl4pPr>
            <a:lvl5pPr marL="2085552" indent="0">
              <a:buNone/>
              <a:defRPr sz="2300"/>
            </a:lvl5pPr>
            <a:lvl6pPr marL="2606942" indent="0">
              <a:buNone/>
              <a:defRPr sz="2300"/>
            </a:lvl6pPr>
            <a:lvl7pPr marL="3128331" indent="0">
              <a:buNone/>
              <a:defRPr sz="2300"/>
            </a:lvl7pPr>
            <a:lvl8pPr marL="3649720" indent="0">
              <a:buNone/>
              <a:defRPr sz="2300"/>
            </a:lvl8pPr>
            <a:lvl9pPr marL="4171108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8981"/>
            <a:ext cx="6416040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389" indent="0">
              <a:buNone/>
              <a:defRPr sz="1400"/>
            </a:lvl2pPr>
            <a:lvl3pPr marL="1042778" indent="0">
              <a:buNone/>
              <a:defRPr sz="1100"/>
            </a:lvl3pPr>
            <a:lvl4pPr marL="1564165" indent="0">
              <a:buNone/>
              <a:defRPr sz="1000"/>
            </a:lvl4pPr>
            <a:lvl5pPr marL="2085552" indent="0">
              <a:buNone/>
              <a:defRPr sz="1000"/>
            </a:lvl5pPr>
            <a:lvl6pPr marL="2606942" indent="0">
              <a:buNone/>
              <a:defRPr sz="1000"/>
            </a:lvl6pPr>
            <a:lvl7pPr marL="3128331" indent="0">
              <a:buNone/>
              <a:defRPr sz="1000"/>
            </a:lvl7pPr>
            <a:lvl8pPr marL="3649720" indent="0">
              <a:buNone/>
              <a:defRPr sz="1000"/>
            </a:lvl8pPr>
            <a:lvl9pPr marL="417110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68"/>
            <a:ext cx="9624060" cy="1260475"/>
          </a:xfrm>
          <a:prstGeom prst="rect">
            <a:avLst/>
          </a:prstGeom>
        </p:spPr>
        <p:txBody>
          <a:bodyPr vert="horz" lIns="104277" tIns="52139" rIns="104277" bIns="5213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670"/>
            <a:ext cx="9624060" cy="4991131"/>
          </a:xfrm>
          <a:prstGeom prst="rect">
            <a:avLst/>
          </a:prstGeom>
        </p:spPr>
        <p:txBody>
          <a:bodyPr vert="horz" lIns="104277" tIns="52139" rIns="104277" bIns="5213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9643"/>
            <a:ext cx="2495127" cy="402652"/>
          </a:xfrm>
          <a:prstGeom prst="rect">
            <a:avLst/>
          </a:prstGeom>
        </p:spPr>
        <p:txBody>
          <a:bodyPr vert="horz" lIns="104277" tIns="52139" rIns="104277" bIns="5213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9643"/>
            <a:ext cx="3386243" cy="402652"/>
          </a:xfrm>
          <a:prstGeom prst="rect">
            <a:avLst/>
          </a:prstGeom>
        </p:spPr>
        <p:txBody>
          <a:bodyPr vert="horz" lIns="104277" tIns="52139" rIns="104277" bIns="5213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9643"/>
            <a:ext cx="2495127" cy="402652"/>
          </a:xfrm>
          <a:prstGeom prst="rect">
            <a:avLst/>
          </a:prstGeom>
        </p:spPr>
        <p:txBody>
          <a:bodyPr vert="horz" lIns="104277" tIns="52139" rIns="104277" bIns="5213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hf hdr="0" ftr="0" dt="0"/>
  <p:txStyles>
    <p:titleStyle>
      <a:lvl1pPr algn="ctr" defTabSz="1042778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42" indent="-391042" algn="l" defTabSz="1042778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256" indent="-325870" algn="l" defTabSz="104277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470" indent="-260693" algn="l" defTabSz="10427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860" indent="-260693" algn="l" defTabSz="1042778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248" indent="-260693" algn="l" defTabSz="1042778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636" indent="-260693" algn="l" defTabSz="104277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025" indent="-260693" algn="l" defTabSz="104277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411" indent="-260693" algn="l" defTabSz="104277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803" indent="-260693" algn="l" defTabSz="104277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89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78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65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52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42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31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20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08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1139" y="-7878"/>
            <a:ext cx="10715678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123921" y="-7878"/>
            <a:ext cx="5569479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  <a:prstGeom prst="rect">
            <a:avLst/>
          </a:prstGeom>
        </p:spPr>
        <p:txBody>
          <a:bodyPr vert="horz" lIns="0" tIns="52157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34670" y="2134404"/>
            <a:ext cx="9624060" cy="4840224"/>
          </a:xfrm>
          <a:prstGeom prst="rect">
            <a:avLst/>
          </a:prstGeom>
        </p:spPr>
        <p:txBody>
          <a:bodyPr vert="horz" lIns="104315" tIns="52157" rIns="104315" bIns="52157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34670" y="7009642"/>
            <a:ext cx="2495127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18909" y="7009642"/>
            <a:ext cx="3920913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267613" y="7009642"/>
            <a:ext cx="891117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2239" y="223211"/>
            <a:ext cx="10736141" cy="71595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7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12944" indent="-31294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03" indent="-28165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indent="-28165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092" indent="-23992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669036" indent="-23992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980" indent="-23992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190610" indent="-20863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03554" indent="-208630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816498" indent="-20863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7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8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4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1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5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1139" y="-7878"/>
            <a:ext cx="10715678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123921" y="-7878"/>
            <a:ext cx="5569479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  <a:prstGeom prst="rect">
            <a:avLst/>
          </a:prstGeom>
        </p:spPr>
        <p:txBody>
          <a:bodyPr vert="horz" lIns="0" tIns="52157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34670" y="2134404"/>
            <a:ext cx="9624060" cy="4840224"/>
          </a:xfrm>
          <a:prstGeom prst="rect">
            <a:avLst/>
          </a:prstGeom>
        </p:spPr>
        <p:txBody>
          <a:bodyPr vert="horz" lIns="104315" tIns="52157" rIns="104315" bIns="52157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34670" y="7009642"/>
            <a:ext cx="2495127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18909" y="7009642"/>
            <a:ext cx="3920913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267613" y="7009642"/>
            <a:ext cx="891117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2239" y="223211"/>
            <a:ext cx="10736141" cy="71595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7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12944" indent="-31294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03" indent="-28165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indent="-28165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092" indent="-23992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669036" indent="-23992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980" indent="-23992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190610" indent="-20863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03554" indent="-208630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816498" indent="-20863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7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8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4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1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5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hyperlink" Target="http://www.nalog.gov.by/uploads/documents/Prilozhenie-24-dlja-fiz.-lits..doc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EF399554-55F5-4C7E-9DD3-D9601A674F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hape 184">
            <a:extLst>
              <a:ext uri="{FF2B5EF4-FFF2-40B4-BE49-F238E27FC236}">
                <a16:creationId xmlns:a16="http://schemas.microsoft.com/office/drawing/2014/main" xmlns="" id="{72200BD3-1BD5-40EE-B04B-6807A4EC2035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0693400" cy="507756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7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500"/>
              </a:lnSpc>
            </a:pPr>
            <a: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  <a:t>Виды деятельности,</a:t>
            </a:r>
            <a:r>
              <a:rPr lang="ru-RU" sz="4000" dirty="0">
                <a:solidFill>
                  <a:srgbClr val="FFFFFF"/>
                </a:solidFill>
                <a:cs typeface="Times New Roman" pitchFamily="18" charset="0"/>
              </a:rPr>
              <a:t> </a:t>
            </a:r>
            <a:br>
              <a:rPr lang="ru-RU" sz="4000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  <a:t>при осуществлении которых </a:t>
            </a:r>
            <a:b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  <a:t>физические лица уплачивают </a:t>
            </a:r>
            <a:b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  <a:t>единый </a:t>
            </a:r>
            <a:r>
              <a:rPr lang="ru-RU" sz="4000" b="1">
                <a:solidFill>
                  <a:srgbClr val="FFFFFF"/>
                </a:solidFill>
                <a:cs typeface="Times New Roman" pitchFamily="18" charset="0"/>
              </a:rPr>
              <a:t>налог с </a:t>
            </a:r>
            <a: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  <a:t>индивидуальных предпринимателей и иных физических лиц</a:t>
            </a:r>
            <a:b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ru-RU" sz="3500" b="1" dirty="0">
                <a:solidFill>
                  <a:srgbClr val="FFFFFF"/>
                </a:solidFill>
                <a:cs typeface="Times New Roman" pitchFamily="18" charset="0"/>
              </a:rPr>
              <a:t/>
            </a:r>
            <a:br>
              <a:rPr lang="ru-RU" sz="3500" b="1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ru-RU" sz="3500" b="1" dirty="0">
                <a:solidFill>
                  <a:srgbClr val="FFFFFF"/>
                </a:solidFill>
                <a:cs typeface="Times New Roman" pitchFamily="18" charset="0"/>
              </a:rPr>
              <a:t/>
            </a:r>
            <a:br>
              <a:rPr lang="ru-RU" sz="3500" b="1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ru-RU" sz="2500" b="1" dirty="0">
                <a:solidFill>
                  <a:srgbClr val="FFFFFF"/>
                </a:solidFill>
                <a:cs typeface="Times New Roman" pitchFamily="18" charset="0"/>
              </a:rPr>
              <a:t>(глава 33 Налогового кодекса Республики Беларусь) </a:t>
            </a:r>
            <a:endParaRPr lang="ru-RU" sz="25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4" name="Picture 2" descr="http://www.nalog.gov.by/uploads/images/jivite-mudro50x300-1.jpg">
            <a:extLst>
              <a:ext uri="{FF2B5EF4-FFF2-40B4-BE49-F238E27FC236}">
                <a16:creationId xmlns:a16="http://schemas.microsoft.com/office/drawing/2014/main" xmlns="" id="{5AE14888-BC5A-4917-9098-386CB0A3E6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r="11941"/>
          <a:stretch/>
        </p:blipFill>
        <p:spPr bwMode="auto">
          <a:xfrm>
            <a:off x="6138788" y="5725641"/>
            <a:ext cx="4249648" cy="82646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8C9B63-EAAD-4382-A30C-216BE7300CB6}"/>
              </a:ext>
            </a:extLst>
          </p:cNvPr>
          <p:cNvSpPr txBox="1"/>
          <p:nvPr/>
        </p:nvSpPr>
        <p:spPr>
          <a:xfrm>
            <a:off x="4662624" y="6790902"/>
            <a:ext cx="136815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317E93"/>
                </a:solidFill>
              </a:rPr>
              <a:t>2021 г.</a:t>
            </a:r>
          </a:p>
        </p:txBody>
      </p:sp>
    </p:spTree>
    <p:extLst>
      <p:ext uri="{BB962C8B-B14F-4D97-AF65-F5344CB8AC3E}">
        <p14:creationId xmlns:p14="http://schemas.microsoft.com/office/powerpoint/2010/main" val="3088268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31710FE-0ADA-4B44-9ABD-C857DCE4EE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8" t="8029" b="9292"/>
          <a:stretch/>
        </p:blipFill>
        <p:spPr>
          <a:xfrm>
            <a:off x="562668" y="974130"/>
            <a:ext cx="2727303" cy="1872208"/>
          </a:xfrm>
          <a:prstGeom prst="rect">
            <a:avLst/>
          </a:prstGeom>
        </p:spPr>
      </p:pic>
      <p:pic>
        <p:nvPicPr>
          <p:cNvPr id="6" name="Рисунок 5" descr="http://www.nalog.gov.by/uploads/images/fotogra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227020" y="5221585"/>
            <a:ext cx="18722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s://thumbs.dreamstime.com/b/3d-white-people-baby-girl-rides-horse-toy-270518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7" y="4142482"/>
            <a:ext cx="1656184" cy="201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www.nalog.gov.by/uploads/images/sabaka.jpg"/>
          <p:cNvPicPr/>
          <p:nvPr/>
        </p:nvPicPr>
        <p:blipFill rotWithShape="1">
          <a:blip r:embed="rId5" cstate="print"/>
          <a:srcRect l="5586" t="1841" r="9269"/>
          <a:stretch/>
        </p:blipFill>
        <p:spPr bwMode="auto">
          <a:xfrm flipH="1">
            <a:off x="8371036" y="2485281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114452" y="1477169"/>
            <a:ext cx="698477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spc="-3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упаковка товаров, предоставленных потребителем;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6220" y="2917329"/>
            <a:ext cx="727280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услуги по содержанию, уходу и дрессировке домашних животных, </a:t>
            </a:r>
            <a:r>
              <a:rPr lang="ru-RU" sz="23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сельскохозяйственных животных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0375" y="4645521"/>
            <a:ext cx="416652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уход за взрослыми и детьми;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70436" y="5869657"/>
            <a:ext cx="561662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/>
              <a:t>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фотосъемка, изготовление фотографий;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C3114F5-33C8-4275-A36B-9D92914C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10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10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B9648A6-EA76-45DD-AEBE-A15956E75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54" t="8462" r="8358"/>
          <a:stretch/>
        </p:blipFill>
        <p:spPr>
          <a:xfrm>
            <a:off x="6147153" y="793093"/>
            <a:ext cx="1771686" cy="2232248"/>
          </a:xfrm>
          <a:prstGeom prst="rect">
            <a:avLst/>
          </a:prstGeom>
        </p:spPr>
      </p:pic>
      <p:pic>
        <p:nvPicPr>
          <p:cNvPr id="6" name="Picture 6" descr="Картинки по запросу анимация человечки для презентация ро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0" y="3181934"/>
            <a:ext cx="2061195" cy="206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2204" y="1909217"/>
            <a:ext cx="507863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чистка и уборка жилых помещений;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39865" y="2927565"/>
            <a:ext cx="727280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7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/>
              <a:t>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штукатурные, малярные, стекольные работы, работы по устройству покрытий пола и облицовке стен, оклеивание стен обоями, кладка (ремонт) печей и каминов, очистка и покраска кровли, покраска ограждений и хозяйственных построек, установка дверных полотен и коробок, окон и оконных коробок, рам из различных материалов;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6610" y="5507735"/>
            <a:ext cx="72728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принадлежащих на праве собственности физическому лицу иным физическим лицам жилых помещений, садовых домиков, дач </a:t>
            </a:r>
            <a:b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краткосрочного проживания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1A8CE06-1722-45CB-A1BD-FB1D50D89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306" y="5381742"/>
            <a:ext cx="1456367" cy="1821645"/>
          </a:xfrm>
          <a:prstGeom prst="rect">
            <a:avLst/>
          </a:prstGeo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5C011429-770D-4B23-BD60-1152E16B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11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5515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6E81B1A-0D6E-434B-A71F-574D1B1DD919}"/>
              </a:ext>
            </a:extLst>
          </p:cNvPr>
          <p:cNvSpPr/>
          <p:nvPr/>
        </p:nvSpPr>
        <p:spPr>
          <a:xfrm>
            <a:off x="-16272" y="6730514"/>
            <a:ext cx="10697550" cy="818187"/>
          </a:xfrm>
          <a:prstGeom prst="rect">
            <a:avLst/>
          </a:prstGeom>
          <a:gradFill>
            <a:gsLst>
              <a:gs pos="0">
                <a:srgbClr val="F7F8F9"/>
              </a:gs>
              <a:gs pos="100000">
                <a:srgbClr val="EBEEF0"/>
              </a:gs>
              <a:gs pos="99000">
                <a:srgbClr val="F0F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6" y="3421385"/>
            <a:ext cx="1557536" cy="15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0196" y="1189137"/>
            <a:ext cx="7929071" cy="561403"/>
          </a:xfrm>
        </p:spPr>
        <p:txBody>
          <a:bodyPr/>
          <a:lstStyle/>
          <a:p>
            <a:r>
              <a:rPr lang="ru-RU" b="1" cap="all" dirty="0"/>
              <a:t>Условия ОСУЩЕСТВЛЕНИЯ ДЕЯТЕЛЬНОСТИ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66180" y="1981225"/>
            <a:ext cx="9649072" cy="5256584"/>
          </a:xfrm>
        </p:spPr>
        <p:txBody>
          <a:bodyPr>
            <a:noAutofit/>
          </a:bodyPr>
          <a:lstStyle/>
          <a:p>
            <a:pPr marL="0" indent="0" algn="just">
              <a:lnSpc>
                <a:spcPts val="2500"/>
              </a:lnSpc>
              <a:buNone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Физические лица ВПРАВЕ осуществлять перечисленные виды деятельности без регистрации в качестве индивидуальных предпринимателей, </a:t>
            </a: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при соблюдении одновременно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следующих условий: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74292" y="3133353"/>
            <a:ext cx="8568952" cy="215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0088" indent="-342900" algn="just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самостоятельное осуществление такой деятельности физическим лицом.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Соответственно, если физическое лицо при осуществлении деятельности, не относящейся к предпринимательской, изъявит желание привлекать к ней других физических лиц, т.е. изъявит желание привлекать наемных работников, то необходимо зарегистрироваться в качестве субъекта хозяйствования;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2164" y="5201934"/>
            <a:ext cx="9721080" cy="2259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0088" indent="-3429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34AB62"/>
              </a:buClr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должна осуществляться в интересах потребителей;</a:t>
            </a:r>
          </a:p>
          <a:p>
            <a:pPr marL="700088" indent="-3429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34AB62"/>
              </a:buClr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уплата единого налога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 индивидуальных предпринимателей и иных физических лиц (далее — единый налог) в порядке, предусмотренном главой 33 Налогового кодекса.</a:t>
            </a:r>
          </a:p>
          <a:p>
            <a:pPr indent="177800" algn="just">
              <a:lnSpc>
                <a:spcPts val="1700"/>
              </a:lnSpc>
            </a:pPr>
            <a:r>
              <a:rPr lang="ru-RU" sz="1600" i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Потребителем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признается гражданин, имеющий намерение заказать или приобрести либо заказывающий, приобретающий или использующий товары (работы, услуги) исключительно для личных, бытовых, семейных и иных нужд, не связанных с осуществлением предпринимательской деятельности.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E7C1E63-8F7C-4E0A-80E6-9C4B1968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5132" y="7123189"/>
            <a:ext cx="891117" cy="402652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12</a:t>
            </a:fld>
            <a:endParaRPr lang="en-US" sz="18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1079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20" y="4669204"/>
            <a:ext cx="2218731" cy="232988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0196" y="1261145"/>
            <a:ext cx="9217024" cy="849435"/>
          </a:xfrm>
        </p:spPr>
        <p:txBody>
          <a:bodyPr/>
          <a:lstStyle/>
          <a:p>
            <a:pPr algn="just">
              <a:lnSpc>
                <a:spcPts val="3000"/>
              </a:lnSpc>
            </a:pPr>
            <a:r>
              <a:rPr lang="ru-RU" b="1" cap="all" dirty="0"/>
              <a:t>ПОРЯДОК ДЕЙСТВИЙ ДО НАЧАЛА ОСУЩЕСТВЛЕНИЯ ДЕЯТЕЛЬНОСТИ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31722252"/>
              </p:ext>
            </p:extLst>
          </p:nvPr>
        </p:nvGraphicFramePr>
        <p:xfrm>
          <a:off x="837352" y="2364948"/>
          <a:ext cx="928903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0DDF8E2-E85C-415F-8344-5A30B431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13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4166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12" y="1909217"/>
            <a:ext cx="1656928" cy="202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0196" y="1333153"/>
            <a:ext cx="8208912" cy="432048"/>
          </a:xfrm>
        </p:spPr>
        <p:txBody>
          <a:bodyPr/>
          <a:lstStyle/>
          <a:p>
            <a:r>
              <a:rPr lang="ru-RU" b="1" cap="all" dirty="0"/>
              <a:t>ПОДАЧА В НАЛОГОВЫЙ ОРГАН УВЕДОМЛЕНИЯ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54412" y="2125241"/>
            <a:ext cx="7056784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</a:pP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Физическому лицу  </a:t>
            </a:r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позднее дня, предшествующего дню начала </a:t>
            </a: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осуществления в календарном месяце деятельности, </a:t>
            </a:r>
            <a:r>
              <a:rPr lang="ru-RU" sz="23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подать </a:t>
            </a: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налоговый орган письменное УВЕДОМЛЕНИЕ или уведомление через личный кабинет плательщика.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5EE41CD-158A-4395-81FC-42CD5EEA25F6}"/>
              </a:ext>
            </a:extLst>
          </p:cNvPr>
          <p:cNvSpPr/>
          <p:nvPr/>
        </p:nvSpPr>
        <p:spPr>
          <a:xfrm>
            <a:off x="1170236" y="6030874"/>
            <a:ext cx="8640960" cy="9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Днем начала осуществления деятельности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календарном месяце  понимается дата, указанная физическим лицом в уведомлении 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такого календарного месяца, а при отсутствии такой даты – 1-е число такого календарного месяца.</a:t>
            </a:r>
          </a:p>
        </p:txBody>
      </p:sp>
      <p:pic>
        <p:nvPicPr>
          <p:cNvPr id="9" name="Picture 12" descr="https://st.depositphotos.com/1636803/2425/i/950/depositphotos_24250511-stock-photo-green-exclamation-mark.jpg">
            <a:extLst>
              <a:ext uri="{FF2B5EF4-FFF2-40B4-BE49-F238E27FC236}">
                <a16:creationId xmlns:a16="http://schemas.microsoft.com/office/drawing/2014/main" xmlns="" id="{E35666A1-7E73-4241-8D57-7A23A2999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0" r="28004" b="3818"/>
          <a:stretch/>
        </p:blipFill>
        <p:spPr bwMode="auto">
          <a:xfrm>
            <a:off x="487870" y="5941665"/>
            <a:ext cx="460374" cy="10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D44C127-AD31-4241-B8A1-CCABF31752AE}"/>
              </a:ext>
            </a:extLst>
          </p:cNvPr>
          <p:cNvSpPr txBox="1"/>
          <p:nvPr/>
        </p:nvSpPr>
        <p:spPr>
          <a:xfrm>
            <a:off x="2651544" y="4140773"/>
            <a:ext cx="715965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373063" algn="just">
              <a:lnSpc>
                <a:spcPts val="2400"/>
              </a:lnSpc>
              <a:buClr>
                <a:srgbClr val="34AB62"/>
              </a:buClr>
              <a:buFont typeface="Wingdings" panose="05000000000000000000" pitchFamily="2" charset="2"/>
              <a:buChar char="ü"/>
            </a:pP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УВЕДОМЛЕНИЯ установлена приложением 13 к постановлению МНС от 31.12.2010 № 100 «Об исчислении и уплате налогов с физических лиц» (в редакции постановления от 31.03.2021 № 9).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FEEDDD7-2186-4F32-948A-A0F81E4C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14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944A4B6-2AB3-42DB-A174-6235F1DA54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77" t="18875" r="49326" b="5707"/>
          <a:stretch/>
        </p:blipFill>
        <p:spPr>
          <a:xfrm>
            <a:off x="1170236" y="4078817"/>
            <a:ext cx="1657108" cy="16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97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053C158-F982-484B-9CDD-5705AF6267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96"/>
          <a:stretch/>
        </p:blipFill>
        <p:spPr>
          <a:xfrm>
            <a:off x="1136255" y="1987854"/>
            <a:ext cx="1402133" cy="190052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0196" y="1333153"/>
            <a:ext cx="8208912" cy="432048"/>
          </a:xfrm>
        </p:spPr>
        <p:txBody>
          <a:bodyPr/>
          <a:lstStyle/>
          <a:p>
            <a:r>
              <a:rPr lang="ru-RU" b="1" cap="all" dirty="0"/>
              <a:t>ПОДАЧА В НАЛОГОВЫЙ ОРГАН УВЕДОМЛЕНИЯ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4998C45-38CC-4920-BEBE-0CEB6E83EA6D}"/>
              </a:ext>
            </a:extLst>
          </p:cNvPr>
          <p:cNvSpPr txBox="1"/>
          <p:nvPr/>
        </p:nvSpPr>
        <p:spPr>
          <a:xfrm>
            <a:off x="2157574" y="2197249"/>
            <a:ext cx="7799661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6575" algn="just">
              <a:lnSpc>
                <a:spcPts val="2200"/>
              </a:lnSpc>
            </a:pP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уведомлении необходимо указать:</a:t>
            </a:r>
          </a:p>
          <a:p>
            <a:pPr marL="879475" indent="-342900" algn="just">
              <a:lnSpc>
                <a:spcPts val="22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номер календарного месяца, 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который предоставляется уведомление;</a:t>
            </a:r>
            <a:endParaRPr lang="ru-RU" sz="2200" b="1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79475" indent="-342900" algn="just">
              <a:lnSpc>
                <a:spcPts val="2200"/>
              </a:lnSpc>
              <a:spcBef>
                <a:spcPts val="100"/>
              </a:spcBef>
              <a:spcAft>
                <a:spcPts val="1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деятельности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который физическое лицо предполагает осуществлять;</a:t>
            </a:r>
          </a:p>
          <a:p>
            <a:pPr marL="879475" indent="-342900" algn="just">
              <a:lnSpc>
                <a:spcPts val="2200"/>
              </a:lnSpc>
              <a:spcBef>
                <a:spcPts val="100"/>
              </a:spcBef>
              <a:spcAft>
                <a:spcPts val="1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осуществления деятельности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BA159B-C304-4521-B3BD-E97A96AA1BAA}"/>
              </a:ext>
            </a:extLst>
          </p:cNvPr>
          <p:cNvSpPr txBox="1"/>
          <p:nvPr/>
        </p:nvSpPr>
        <p:spPr>
          <a:xfrm>
            <a:off x="773180" y="4019416"/>
            <a:ext cx="9184055" cy="2426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88988" indent="-342900" algn="just">
              <a:lnSpc>
                <a:spcPts val="2200"/>
              </a:lnSpc>
              <a:spcBef>
                <a:spcPts val="100"/>
              </a:spcBef>
              <a:spcAft>
                <a:spcPts val="1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оказания услуг;</a:t>
            </a:r>
          </a:p>
          <a:p>
            <a:pPr marL="788988" indent="-342900" algn="just">
              <a:lnSpc>
                <a:spcPts val="2200"/>
              </a:lnSpc>
              <a:spcBef>
                <a:spcPts val="100"/>
              </a:spcBef>
              <a:spcAft>
                <a:spcPts val="1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 осуществления  деятельности  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 пределах  месяца,  за  который представляется уведомление);</a:t>
            </a:r>
          </a:p>
          <a:p>
            <a:pPr marL="788988" indent="-342900" algn="just">
              <a:lnSpc>
                <a:spcPts val="2200"/>
              </a:lnSpc>
              <a:spcBef>
                <a:spcPts val="100"/>
              </a:spcBef>
              <a:spcAft>
                <a:spcPts val="1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об объекте(ах) недвижимого имущества 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(квартира, жилой дом, садовый домик, дача), предоставляемом(</a:t>
            </a:r>
            <a:r>
              <a:rPr lang="ru-RU" sz="2200" kern="1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ых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для краткосрочного проживания и принадлежащем(их) ему на праве собственности;</a:t>
            </a:r>
          </a:p>
          <a:p>
            <a:pPr marL="788988" indent="-342900" algn="just">
              <a:lnSpc>
                <a:spcPts val="2200"/>
              </a:lnSpc>
              <a:spcBef>
                <a:spcPts val="100"/>
              </a:spcBef>
              <a:spcAft>
                <a:spcPts val="1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праве на льготы 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прилагаемых документах.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FB7D46E-E4F9-4007-86E0-F288A31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15</a:t>
            </a:fld>
            <a:endParaRPr lang="en-US" sz="18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55ECEE-AC14-4D92-BF6B-8868B5A42D3B}"/>
              </a:ext>
            </a:extLst>
          </p:cNvPr>
          <p:cNvSpPr txBox="1"/>
          <p:nvPr/>
        </p:nvSpPr>
        <p:spPr>
          <a:xfrm>
            <a:off x="1207252" y="6517729"/>
            <a:ext cx="8712967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300"/>
              </a:lnSpc>
            </a:pPr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Уведомление предоставляется за каждый месяц, в котором будет осуществляться деятельность.</a:t>
            </a:r>
            <a:endParaRPr lang="ru-RU" sz="2300" i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EAAD8E2-9F93-405B-BD40-9D0598D79D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36" t="4640" r="23738" b="2719"/>
          <a:stretch/>
        </p:blipFill>
        <p:spPr>
          <a:xfrm>
            <a:off x="599074" y="6273053"/>
            <a:ext cx="422243" cy="110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68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509" y="3682250"/>
            <a:ext cx="1816499" cy="181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2204" y="1333153"/>
            <a:ext cx="9073008" cy="792088"/>
          </a:xfrm>
        </p:spPr>
        <p:txBody>
          <a:bodyPr/>
          <a:lstStyle/>
          <a:p>
            <a:pPr algn="just">
              <a:lnSpc>
                <a:spcPts val="3000"/>
              </a:lnSpc>
            </a:pPr>
            <a:r>
              <a:rPr lang="ru-RU" b="1" cap="all" dirty="0"/>
              <a:t>РАСЧЕТ НАЛОГОВЫМ ОРГАНОМ СУММЫ ЕДИНОГО НАЛОГА. Ставки налога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5000" y="2310146"/>
            <a:ext cx="90730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основании поданного уведомления налоговый орган исчислит СУММУ единого налога исходя из ставок налога, установленных в населенном пункте, в котором будет осуществляться деятельность.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0356" y="5437172"/>
            <a:ext cx="89967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34AB62"/>
              </a:buClr>
              <a:buFont typeface="Wingdings" panose="05000000000000000000" pitchFamily="2" charset="2"/>
              <a:buChar char="ü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Ставки единого налога для физических лиц, не зарегистрированных в качестве ИП, установлены в размерах согласно </a:t>
            </a:r>
            <a:r>
              <a:rPr lang="ru-RU" sz="2500" kern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приложению 24</a:t>
            </a: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Налоговому кодексу.</a:t>
            </a:r>
            <a:endParaRPr lang="ru-RU" sz="22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BF9773D-0738-4300-BCA6-7CC24DADCCA8}"/>
              </a:ext>
            </a:extLst>
          </p:cNvPr>
          <p:cNvSpPr txBox="1"/>
          <p:nvPr/>
        </p:nvSpPr>
        <p:spPr>
          <a:xfrm>
            <a:off x="915000" y="4155525"/>
            <a:ext cx="716264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34AB62"/>
              </a:buClr>
              <a:buFont typeface="Wingdings" panose="05000000000000000000" pitchFamily="2" charset="2"/>
              <a:buChar char="ü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Ставки единого налога устанавливаются </a:t>
            </a:r>
            <a:b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месяц в белорусских рублях.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558D2F3-833D-4DE5-9E6C-314DE6B90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16</a:t>
            </a:fld>
            <a:endParaRPr lang="en-US" sz="18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2190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56CF4C1-430C-4249-B1A8-2103035D1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05" y="4418124"/>
            <a:ext cx="2577301" cy="2457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56" y="1880716"/>
            <a:ext cx="1891797" cy="210976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2204" y="1333153"/>
            <a:ext cx="8568952" cy="432048"/>
          </a:xfrm>
        </p:spPr>
        <p:txBody>
          <a:bodyPr/>
          <a:lstStyle/>
          <a:p>
            <a:r>
              <a:rPr lang="ru-RU" b="1" cap="all" dirty="0"/>
              <a:t>УПЛАТА ЕДИНОГО НАЛОГА. Срок уплаты налога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82204" y="2396703"/>
            <a:ext cx="70148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0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Единый налог </a:t>
            </a:r>
            <a:r>
              <a:rPr lang="ru-RU" sz="30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уплачивается </a:t>
            </a:r>
            <a:br>
              <a:rPr lang="ru-RU" sz="30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ПОЗДНЕЕ ДНЯ, </a:t>
            </a:r>
            <a:r>
              <a:rPr lang="ru-RU" sz="30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предшествующего дню начала осуществления деятельности</a:t>
            </a:r>
            <a:r>
              <a:rPr lang="ru-RU" sz="30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CD01BC-5544-4F9D-AECC-0B4ED1F8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17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B598659-AF5E-45C2-879F-A30290216742}"/>
              </a:ext>
            </a:extLst>
          </p:cNvPr>
          <p:cNvSpPr txBox="1"/>
          <p:nvPr/>
        </p:nvSpPr>
        <p:spPr>
          <a:xfrm>
            <a:off x="3299754" y="4158159"/>
            <a:ext cx="6489099" cy="297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sz="25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Доплата </a:t>
            </a: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единого</a:t>
            </a:r>
            <a:r>
              <a:rPr lang="ru-RU" sz="25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налога в случае, предусмотренном ч.1 п.5 ст.343 Налогового кодекса (при изменении в периоде, за который уплачен единый налог, условий осуществления деятельности), производится на основании извещения налогового органа НЕ ПОЗДНЕЕ ДНЯ, предшествующего дню изменения условий осуществления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449128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2204" y="1333153"/>
            <a:ext cx="7200800" cy="432048"/>
          </a:xfrm>
        </p:spPr>
        <p:txBody>
          <a:bodyPr/>
          <a:lstStyle/>
          <a:p>
            <a:r>
              <a:rPr lang="ru-RU" b="1" cap="all" dirty="0"/>
              <a:t>Отчетность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82204" y="2053233"/>
            <a:ext cx="89289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физических лиц, осуществляющих указанные виды деятельности, ОТСУТСТВУЕТ обязанность:</a:t>
            </a:r>
          </a:p>
        </p:txBody>
      </p:sp>
      <p:pic>
        <p:nvPicPr>
          <p:cNvPr id="10244" name="Picture 4" descr="Картинки по запросу для презентации человечки отчетно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6" y="3493393"/>
            <a:ext cx="19335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10396" y="3133353"/>
            <a:ext cx="734481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приему наличных денежных средств с использованием кассового оборудования, квитанций о приеме наличных денежных средств;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ведению учета полученных доходов;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представлению в налоговый орган налоговых деклараций (расчетов) в связи с осуществлением деятельности;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обеспечению наличия книги замечаний и предложений и книги проверок (ревизий).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6F3421B-E531-4508-B378-CA249EB9B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18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1878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4172" y="1333153"/>
            <a:ext cx="9649072" cy="432048"/>
          </a:xfrm>
        </p:spPr>
        <p:txBody>
          <a:bodyPr/>
          <a:lstStyle/>
          <a:p>
            <a:r>
              <a:rPr lang="ru-RU" b="1" cap="all" dirty="0"/>
              <a:t>Ответственность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70436" y="2125241"/>
            <a:ext cx="712879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случае выявления налоговыми органами ВПЕРВЫЕ фактов осуществления физическим лицом деятельности БЕЗ УПЛАТЫ единого налога, единый налог исчисляется налоговым органом в размере ставки единого налога. </a:t>
            </a:r>
          </a:p>
          <a:p>
            <a:pPr algn="just">
              <a:spcBef>
                <a:spcPts val="2400"/>
              </a:spcBef>
            </a:pPr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выявлении налоговыми органами </a:t>
            </a:r>
            <a:b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ПОВТОРНЫХ фактов осуществления физическим лицом деятельности без уплаты единого налога, единый налог исчисляется налоговым органом с применением КОЭФФИЦИЕНТА 5. При этом, льготы по единому налогу, предусмотренные статьей 340 Налогового кодекса, не применяются.</a:t>
            </a:r>
          </a:p>
        </p:txBody>
      </p:sp>
      <p:pic>
        <p:nvPicPr>
          <p:cNvPr id="6150" name="Picture 6" descr="Картинки по запросу для презентации человечки ответственност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0" r="10871"/>
          <a:stretch/>
        </p:blipFill>
        <p:spPr bwMode="auto">
          <a:xfrm>
            <a:off x="780585" y="3133353"/>
            <a:ext cx="194031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56882C2-72D0-417A-8133-3D7009F59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19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502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old.my.gov.uz/uploadss/news/2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 bwMode="auto">
          <a:xfrm>
            <a:off x="594172" y="3709417"/>
            <a:ext cx="2141712" cy="204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54212" y="976451"/>
            <a:ext cx="9073008" cy="128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000" b="1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РЕАЛИЗАЦИЯ ПОТРЕБИТЕЛЯМ ТОВАРОВ (РАБОТ, УСЛУГ) при осуществлении следующих видов деятельности: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54212" y="2557289"/>
            <a:ext cx="892899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на торговых местах и (или) в иных установленных местными исполнительными и распорядительными органами местах: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66380" y="3709417"/>
            <a:ext cx="741682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651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продукции цветоводства, декоративных растений, их семян и рассады, животных </a:t>
            </a:r>
            <a:r>
              <a:rPr lang="ru-RU" sz="23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 исключением котят и щенков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38388" y="5293593"/>
            <a:ext cx="597666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65100" algn="just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изготовленных этими физическими лицами хлебобулочных и кондитерских изделий, готовой кулинарной продукции;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052" y="4501505"/>
            <a:ext cx="1657322" cy="2528118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6052031-EA80-461E-8D32-B00BD172F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2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7123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для презентации человечки зако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" t="9727" r="5544" b="13292"/>
          <a:stretch/>
        </p:blipFill>
        <p:spPr bwMode="auto">
          <a:xfrm>
            <a:off x="623552" y="2485281"/>
            <a:ext cx="2490900" cy="131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4172" y="1333153"/>
            <a:ext cx="9649072" cy="432048"/>
          </a:xfrm>
        </p:spPr>
        <p:txBody>
          <a:bodyPr/>
          <a:lstStyle/>
          <a:p>
            <a:r>
              <a:rPr lang="ru-RU" b="1" cap="all" dirty="0"/>
              <a:t>Законодательные акты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86460" y="1930539"/>
            <a:ext cx="684076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4 п.1 ст.1 Гражданского кодекса Республики Беларусь.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Пункт 2 Указа Президента Республики Беларусь от 18.04.2019 №151 «Об изменении указов Президента Республики Беларусь».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4172" y="4254252"/>
            <a:ext cx="94330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33 Единый налог с индивидуальных предпринимателей и иных физических лиц (Налоговый кодекс Республики Беларусь).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Приложение 3 к постановлению МНС от 31.12.2010 № 96 </a:t>
            </a:r>
            <a:b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постановке и снятии с учета в налоговых органах» (с учетом изменений и дополнений).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Приложение 13 к постановлению МНС от 31.12.2010 № 100 </a:t>
            </a:r>
            <a:b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 исчислении и уплате налогов с физических лиц».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ECFD1B7-F3BB-42E5-B8A0-51CCB70E5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20</a:t>
            </a:fld>
            <a:endParaRPr lang="en-US" sz="18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08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08BB473-963B-4513-AE72-5689406E3B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6" t="2657" b="7416"/>
          <a:stretch/>
        </p:blipFill>
        <p:spPr>
          <a:xfrm>
            <a:off x="783040" y="942440"/>
            <a:ext cx="1847212" cy="1514202"/>
          </a:xfrm>
          <a:prstGeom prst="rect">
            <a:avLst/>
          </a:prstGeom>
        </p:spPr>
      </p:pic>
      <p:pic>
        <p:nvPicPr>
          <p:cNvPr id="1026" name="Picture 2" descr="https://voton.ru/sites/default/files/images/image-title/kseroks_shar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3" r="6328" b="7534"/>
          <a:stretch/>
        </p:blipFill>
        <p:spPr bwMode="auto">
          <a:xfrm>
            <a:off x="8443044" y="5221585"/>
            <a:ext cx="1558396" cy="21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4875" r="5231" b="5120"/>
          <a:stretch/>
        </p:blipFill>
        <p:spPr>
          <a:xfrm>
            <a:off x="8083004" y="1837209"/>
            <a:ext cx="1827355" cy="22519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4" y="2845321"/>
            <a:ext cx="1620158" cy="25991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38388" y="1117129"/>
            <a:ext cx="7200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котят и щенков </a:t>
            </a:r>
            <a:r>
              <a:rPr lang="ru-RU" sz="23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условии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содержания домашнего животного (кошки, собаки);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26620" y="2557289"/>
            <a:ext cx="335861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видеосъемка событий;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94372" y="3997449"/>
            <a:ext cx="73448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7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актеров, танцоров, музыкантов, исполнителей разговорного жанра, выступающих индивидуально, предоставление услуг тамадой;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26220" y="5581625"/>
            <a:ext cx="73448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7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/>
              <a:t>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по копированию, подготовке документов и прочая специализированная офисная деятельность</a:t>
            </a:r>
            <a:r>
              <a:rPr lang="ru-RU" sz="2300" dirty="0"/>
              <a:t>;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215AB1A6-5A58-4F09-86AE-593A8210B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3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914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10m90p16z4kpeks2jsoqb9u5.wpengine.netdna-cdn.com/wp-content/uploads/2014/07/iStock_000012558410Smal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" t="4582" r="3986" b="5611"/>
          <a:stretch/>
        </p:blipFill>
        <p:spPr bwMode="auto">
          <a:xfrm>
            <a:off x="522164" y="4717529"/>
            <a:ext cx="3530600" cy="237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901105"/>
            <a:ext cx="1724408" cy="215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66380" y="1765201"/>
            <a:ext cx="699262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по письменному и устному переводу;</a:t>
            </a:r>
          </a:p>
        </p:txBody>
      </p:sp>
      <p:pic>
        <p:nvPicPr>
          <p:cNvPr id="5" name="Picture 4" descr="3D человечки, люди с разными объектами - букет цветов, диаграмма, кино, сейф, градусни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14"/>
          <a:stretch/>
        </p:blipFill>
        <p:spPr bwMode="auto">
          <a:xfrm>
            <a:off x="7794972" y="2557289"/>
            <a:ext cx="2325106" cy="238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42244" y="3421385"/>
            <a:ext cx="669674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7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деятельность, связанная с поздравлением с днем рождения, Новым годом и иными праздниками независимо от места их проведения;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06540" y="5653633"/>
            <a:ext cx="590465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7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кошение трав, уборка озелененной территории от листьев, скошенной травы и мусора;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C21331A-7E4B-47DB-910E-11D43D12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4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4516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5C97A9F-73DF-4D69-A2D6-695054A2B4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9" r="18109" b="5317"/>
          <a:stretch/>
        </p:blipFill>
        <p:spPr>
          <a:xfrm>
            <a:off x="679935" y="3141484"/>
            <a:ext cx="1944217" cy="2194258"/>
          </a:xfrm>
          <a:prstGeom prst="rect">
            <a:avLst/>
          </a:prstGeom>
        </p:spPr>
      </p:pic>
      <p:pic>
        <p:nvPicPr>
          <p:cNvPr id="14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3" t="2590" r="12801" b="3157"/>
          <a:stretch/>
        </p:blipFill>
        <p:spPr bwMode="auto">
          <a:xfrm>
            <a:off x="7886144" y="901105"/>
            <a:ext cx="1925052" cy="26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80" y="4789537"/>
            <a:ext cx="1656184" cy="252638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50356" y="5639405"/>
            <a:ext cx="56166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настройка, ремонт музыкальных инструментов</a:t>
            </a:r>
            <a:r>
              <a:rPr lang="ru-RU" sz="2300" dirty="0"/>
              <a:t>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54212" y="1621185"/>
            <a:ext cx="71287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музыкально-развлекательное обслуживание свадеб, юбилеев и прочих торжественных мероприятий;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88348" y="3973385"/>
            <a:ext cx="325922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нанесение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аквагрима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96" y="2917329"/>
            <a:ext cx="1728192" cy="241086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CA71BA6-1DEF-4C4E-8AFA-BA4414BB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5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624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900igr.net/up/datai/180825/0055-065-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4" r="20642" b="9109"/>
          <a:stretch/>
        </p:blipFill>
        <p:spPr bwMode="auto">
          <a:xfrm flipH="1">
            <a:off x="738188" y="3781425"/>
            <a:ext cx="1342643" cy="211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mage.shutterstock.com/image-illustration/3d-small-people-hairdresser-big-260nw-115200135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t="4058" r="7578" b="13561"/>
          <a:stretch/>
        </p:blipFill>
        <p:spPr bwMode="auto">
          <a:xfrm>
            <a:off x="8083004" y="2413273"/>
            <a:ext cx="1976884" cy="204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06340" y="6013673"/>
            <a:ext cx="61206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производство одежды (в том числе головных уборов) и обуви;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34332" y="2989337"/>
            <a:ext cx="61206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парикмахерские и косметические услуги, </a:t>
            </a:r>
            <a:b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также услуги по маникюру и педикюру;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34332" y="4357489"/>
            <a:ext cx="62646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7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услуг, оказываемых при помощи автоматов для измерения веса, роста;</a:t>
            </a:r>
          </a:p>
        </p:txBody>
      </p:sp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/>
          <a:stretch/>
        </p:blipFill>
        <p:spPr bwMode="auto">
          <a:xfrm>
            <a:off x="738188" y="901105"/>
            <a:ext cx="2369269" cy="202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82404" y="1261145"/>
            <a:ext cx="71287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7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услуг по выращиванию сельскохозяйственной продукции, предоставление услуг по дроблению зерна, отжиму сока, выпас скота;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4769B69-68B6-4ACE-B391-824690A55B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8720" y="5366185"/>
            <a:ext cx="1472476" cy="2051968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B39435F-55CE-4962-8694-24BCF566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6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4923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16FF74F-35EA-4FFA-AB25-A3C62F060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76" y="4573513"/>
            <a:ext cx="2610059" cy="23067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0196" y="1333153"/>
            <a:ext cx="727280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работы и услуги по дизайну интерьеров, графическому дизайну, оформлению (украшению) автомобилей, внутреннего пространства капитальных строений (зданий, сооружений), помещений, иных мест, а также моделирование предметов оформления интерьера, текстильных изделий, мебели, одежды и обуви, предметов личного пользования и бытовых изделий;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86460" y="4573513"/>
            <a:ext cx="65527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веб-сайтов, установка (настройка) компьютеров и программного обеспечения, восстановление компьютеров после сбоя, ремонт, техническое обслуживание компьютеров и периферийного оборудования, обучение работе на персональном компьютере;</a:t>
            </a:r>
          </a:p>
        </p:txBody>
      </p:sp>
      <p:pic>
        <p:nvPicPr>
          <p:cNvPr id="5124" name="Picture 4" descr="https://1.bp.blogspot.com/-Fqx9zWRBXKQ/XNKDNHron8I/AAAAAAAAAAQ/ggDrNY068uMtSy9o5v8tu6pN3jx4dgeTwCK4BGAYYCw/s1600/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012" y="1405161"/>
            <a:ext cx="1775060" cy="238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939ECF6-89FF-429F-B9DD-0B6A5562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7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370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AEB1974-5A8C-49B5-9CF7-79882E8AB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48" y="2024181"/>
            <a:ext cx="1584177" cy="16858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208F445-985A-42FB-83E6-38FABCDEB4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37" t="2586" r="6297"/>
          <a:stretch/>
        </p:blipFill>
        <p:spPr>
          <a:xfrm>
            <a:off x="857229" y="5346844"/>
            <a:ext cx="2185216" cy="1804384"/>
          </a:xfrm>
          <a:prstGeom prst="rect">
            <a:avLst/>
          </a:prstGeom>
        </p:spPr>
      </p:pic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881" y="3536709"/>
            <a:ext cx="1678064" cy="181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белые человечки презентация одежд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4" t="3411" r="15150" b="4147"/>
          <a:stretch/>
        </p:blipFill>
        <p:spPr bwMode="auto">
          <a:xfrm>
            <a:off x="8355436" y="756758"/>
            <a:ext cx="1584176" cy="2052844"/>
          </a:xfrm>
          <a:prstGeom prst="rect">
            <a:avLst/>
          </a:prstGeom>
          <a:noFill/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9767" y="1508797"/>
            <a:ext cx="748883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распиловка и колка дров, погрузка и разгрузка грузов</a:t>
            </a:r>
            <a:r>
              <a:rPr lang="ru-RU" sz="2300" dirty="0"/>
              <a:t>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12290" y="5673841"/>
            <a:ext cx="729999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швейных, трикотажных изделий и головных уборов, </a:t>
            </a:r>
            <a:r>
              <a:rPr lang="ru-RU" sz="23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ремонта ковров и ковровых изделий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12290" y="2411090"/>
            <a:ext cx="551548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и восстановление, включая перетяжку, домашней мебели;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06385" y="3709988"/>
            <a:ext cx="73448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часов, обуви, зонтов, сумок, чемоданов, изготовление дубликатов ключей, нанесение моментальной гравировки на предметы, предоставленные потребителем;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xmlns="" id="{1EE02E45-1EF4-454F-805A-E9B37A720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8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7931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rivolzhskaya-nov.ru/img/articles/2017/2018/%D1%8F%D0%BD%D0%B2%D0%B0%D1%80%D1%8C/2019/01/02/03/04/7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7" t="1466" r="5052" b="5577"/>
          <a:stretch/>
        </p:blipFill>
        <p:spPr bwMode="auto">
          <a:xfrm>
            <a:off x="681695" y="1038178"/>
            <a:ext cx="1726776" cy="208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https://thumbs.dreamstime.com/b/%D1%87%D0%B5%D0%BB%D0%BE%D0%B2%D0%B5%D0%BA-3d-%D1%81-%D1%8D%D0%BC%D0%B1%D0%BB%D0%B5%D0%BC%D0%BE%D0%B9-%D0%B4%D0%BE%D0%BC%D0%B0-266387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t="4682" r="9840" b="8481"/>
          <a:stretch/>
        </p:blipFill>
        <p:spPr bwMode="auto">
          <a:xfrm>
            <a:off x="592583" y="4741064"/>
            <a:ext cx="19050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okru.ru/files/images/20170925/krikzqdvph7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r="18243"/>
          <a:stretch/>
        </p:blipFill>
        <p:spPr bwMode="auto">
          <a:xfrm>
            <a:off x="8175543" y="2192090"/>
            <a:ext cx="1851677" cy="221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3796" y="1425463"/>
            <a:ext cx="237757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репетиторство;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3796" y="2259023"/>
            <a:ext cx="596322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6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сборка мебели, установка (крепление) в домашних хозяйствах предметов интерьера и бытовых изделий (за исключением кондиционеров и газовых плит), монтаж встраиваемых кухонь, встраиваемых шкафов, антресолей;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3796" y="4795365"/>
            <a:ext cx="7416824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6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стирка и глаженье постельного белья и других вещей в домашних хозяйствах граждан, выгул домашних животных и уход за ними, закупка продуктов, мытье посуды и приготовление пищи в домашних хозяйствах граждан, внесение платы из средств обслуживаемого лица за пользование жилым помещением и жилищно-коммунальные услуги;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970AF58-5F93-4DE3-9772-D85C4BE49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9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640821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Другая 10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0B050"/>
      </a:accent1>
      <a:accent2>
        <a:srgbClr val="00B050"/>
      </a:accent2>
      <a:accent3>
        <a:srgbClr val="00B050"/>
      </a:accent3>
      <a:accent4>
        <a:srgbClr val="00B050"/>
      </a:accent4>
      <a:accent5>
        <a:srgbClr val="00B050"/>
      </a:accent5>
      <a:accent6>
        <a:srgbClr val="00B05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Другая 10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0B050"/>
      </a:accent1>
      <a:accent2>
        <a:srgbClr val="00B050"/>
      </a:accent2>
      <a:accent3>
        <a:srgbClr val="00B050"/>
      </a:accent3>
      <a:accent4>
        <a:srgbClr val="00B050"/>
      </a:accent4>
      <a:accent5>
        <a:srgbClr val="00B050"/>
      </a:accent5>
      <a:accent6>
        <a:srgbClr val="00B05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5625</TotalTime>
  <Words>1177</Words>
  <Application>Microsoft Office PowerPoint</Application>
  <PresentationFormat>Произвольный</PresentationFormat>
  <Paragraphs>112</Paragraphs>
  <Slides>20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Times New Roman</vt:lpstr>
      <vt:lpstr>Helvetica Neue</vt:lpstr>
      <vt:lpstr>Wingdings 2</vt:lpstr>
      <vt:lpstr>Calibri</vt:lpstr>
      <vt:lpstr>Constantia</vt:lpstr>
      <vt:lpstr>Wingdings</vt:lpstr>
      <vt:lpstr>Тема Office</vt:lpstr>
      <vt:lpstr>Поток</vt:lpstr>
      <vt:lpstr>1_Поток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 ОСУЩЕСТВЛЕНИЯ ДЕЯТЕЛЬНОСТИ</vt:lpstr>
      <vt:lpstr>ПОРЯДОК ДЕЙСТВИЙ ДО НАЧАЛА ОСУЩЕСТВЛЕНИЯ ДЕЯТЕЛЬНОСТИ</vt:lpstr>
      <vt:lpstr>ПОДАЧА В НАЛОГОВЫЙ ОРГАН УВЕДОМЛЕНИЯ</vt:lpstr>
      <vt:lpstr>ПОДАЧА В НАЛОГОВЫЙ ОРГАН УВЕДОМЛЕНИЯ</vt:lpstr>
      <vt:lpstr>РАСЧЕТ НАЛОГОВЫМ ОРГАНОМ СУММЫ ЕДИНОГО НАЛОГА. Ставки налога</vt:lpstr>
      <vt:lpstr>УПЛАТА ЕДИНОГО НАЛОГА. Срок уплаты налога</vt:lpstr>
      <vt:lpstr>Отчетность</vt:lpstr>
      <vt:lpstr>Ответственность</vt:lpstr>
      <vt:lpstr>Законодательные 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деятельности, не требующие регистрации в качестве ИП</dc:title>
  <dc:creator>Соловьев Александр Анатольевич</dc:creator>
  <cp:lastModifiedBy>Балобина Галина Ивановна</cp:lastModifiedBy>
  <cp:revision>601</cp:revision>
  <cp:lastPrinted>2021-08-31T14:06:21Z</cp:lastPrinted>
  <dcterms:modified xsi:type="dcterms:W3CDTF">2021-10-01T05:36:49Z</dcterms:modified>
</cp:coreProperties>
</file>